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handoutMasterIdLst>
    <p:handoutMasterId r:id="rId72"/>
  </p:handoutMasterIdLst>
  <p:sldIdLst>
    <p:sldId id="274" r:id="rId2"/>
    <p:sldId id="972" r:id="rId3"/>
    <p:sldId id="1010" r:id="rId4"/>
    <p:sldId id="975" r:id="rId5"/>
    <p:sldId id="402" r:id="rId6"/>
    <p:sldId id="1011" r:id="rId7"/>
    <p:sldId id="1012" r:id="rId8"/>
    <p:sldId id="403" r:id="rId9"/>
    <p:sldId id="1013" r:id="rId10"/>
    <p:sldId id="453" r:id="rId11"/>
    <p:sldId id="404" r:id="rId12"/>
    <p:sldId id="406" r:id="rId13"/>
    <p:sldId id="407" r:id="rId14"/>
    <p:sldId id="405" r:id="rId15"/>
    <p:sldId id="1014" r:id="rId16"/>
    <p:sldId id="1015" r:id="rId17"/>
    <p:sldId id="1016" r:id="rId18"/>
    <p:sldId id="1017" r:id="rId19"/>
    <p:sldId id="1018" r:id="rId20"/>
    <p:sldId id="411" r:id="rId21"/>
    <p:sldId id="498" r:id="rId22"/>
    <p:sldId id="412" r:id="rId23"/>
    <p:sldId id="413" r:id="rId24"/>
    <p:sldId id="414" r:id="rId25"/>
    <p:sldId id="1019" r:id="rId26"/>
    <p:sldId id="1020" r:id="rId27"/>
    <p:sldId id="416" r:id="rId28"/>
    <p:sldId id="1021" r:id="rId29"/>
    <p:sldId id="501" r:id="rId30"/>
    <p:sldId id="1022" r:id="rId31"/>
    <p:sldId id="452" r:id="rId32"/>
    <p:sldId id="419" r:id="rId33"/>
    <p:sldId id="420" r:id="rId34"/>
    <p:sldId id="421" r:id="rId35"/>
    <p:sldId id="1023" r:id="rId36"/>
    <p:sldId id="423" r:id="rId37"/>
    <p:sldId id="424" r:id="rId38"/>
    <p:sldId id="425" r:id="rId39"/>
    <p:sldId id="426" r:id="rId40"/>
    <p:sldId id="1024" r:id="rId41"/>
    <p:sldId id="1025" r:id="rId42"/>
    <p:sldId id="428" r:id="rId43"/>
    <p:sldId id="502" r:id="rId44"/>
    <p:sldId id="1026" r:id="rId45"/>
    <p:sldId id="1027" r:id="rId46"/>
    <p:sldId id="1029" r:id="rId47"/>
    <p:sldId id="1030" r:id="rId48"/>
    <p:sldId id="1028" r:id="rId49"/>
    <p:sldId id="1032" r:id="rId50"/>
    <p:sldId id="1031" r:id="rId51"/>
    <p:sldId id="1035" r:id="rId52"/>
    <p:sldId id="1036" r:id="rId53"/>
    <p:sldId id="1045" r:id="rId54"/>
    <p:sldId id="1046" r:id="rId55"/>
    <p:sldId id="1038" r:id="rId56"/>
    <p:sldId id="1041" r:id="rId57"/>
    <p:sldId id="1042" r:id="rId58"/>
    <p:sldId id="1043" r:id="rId59"/>
    <p:sldId id="1033" r:id="rId60"/>
    <p:sldId id="1034" r:id="rId61"/>
    <p:sldId id="1037" r:id="rId62"/>
    <p:sldId id="1039" r:id="rId63"/>
    <p:sldId id="1040" r:id="rId64"/>
    <p:sldId id="1047" r:id="rId65"/>
    <p:sldId id="449" r:id="rId66"/>
    <p:sldId id="1048" r:id="rId67"/>
    <p:sldId id="1051" r:id="rId68"/>
    <p:sldId id="1050" r:id="rId69"/>
    <p:sldId id="1049" r:id="rId70"/>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8" d="100"/>
          <a:sy n="128" d="100"/>
        </p:scale>
        <p:origin x="1116" y="120"/>
      </p:cViewPr>
      <p:guideLst/>
    </p:cSldViewPr>
  </p:slideViewPr>
  <p:notesTextViewPr>
    <p:cViewPr>
      <p:scale>
        <a:sx n="1" d="1"/>
        <a:sy n="1" d="1"/>
      </p:scale>
      <p:origin x="0" y="0"/>
    </p:cViewPr>
  </p:notesTextViewPr>
  <p:sorterViewPr>
    <p:cViewPr varScale="1">
      <p:scale>
        <a:sx n="100" d="100"/>
        <a:sy n="100" d="100"/>
      </p:scale>
      <p:origin x="0" y="-83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5/23/2023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5/23/2023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8DE3E7-7EA7-489D-9B9D-B612C787C496}" type="slidenum">
              <a:rPr lang="en-US" smtClean="0"/>
              <a:t>29</a:t>
            </a:fld>
            <a:endParaRPr lang="en-US" dirty="0"/>
          </a:p>
        </p:txBody>
      </p:sp>
    </p:spTree>
    <p:extLst>
      <p:ext uri="{BB962C8B-B14F-4D97-AF65-F5344CB8AC3E}">
        <p14:creationId xmlns:p14="http://schemas.microsoft.com/office/powerpoint/2010/main" val="1290534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5/23/2023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5/23/2023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5/23/2023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5/23/2023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UTF-8"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towardsdatascience.com/what-is-lazy-evaluation-in-python-9efb1d3bfed0" TargetMode="Externa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realpython.com/python-with-statement" TargetMode="External"/><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python.org/3/library/stdtypes.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lnKPoWZnNNM" TargetMode="Externa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5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67.emf"/></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amazon.com/"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www.bnl.gov/"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nsa.gov/"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lvTqbM5Dq4Q"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hyperlink" Target="https://www.w3schools.com/python/numpy/numpy_array_slicing.asp" TargetMode="External"/><Relationship Id="rId4" Type="http://schemas.openxmlformats.org/officeDocument/2006/relationships/hyperlink" Target="https://problemsolvingwithpython.com/05-NumPy-and-Arrays/05.06-Array-Slic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home.unicode.org/"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07</a:t>
              </a:r>
            </a:p>
            <a:p>
              <a:pPr algn="ctr"/>
              <a:r>
                <a:rPr lang="en-US" dirty="0"/>
                <a:t>Information</a:t>
              </a:r>
            </a:p>
            <a:p>
              <a:pPr algn="ctr"/>
              <a:r>
                <a:rPr lang="en-US" dirty="0"/>
                <a:t>Theory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Learn about </a:t>
            </a:r>
            <a:r>
              <a:rPr lang="en-US" sz="3200" b="1" dirty="0">
                <a:solidFill>
                  <a:srgbClr val="0070C0"/>
                </a:solidFill>
                <a:latin typeface="+mn-lt"/>
              </a:rPr>
              <a:t>UTF-8</a:t>
            </a:r>
          </a:p>
        </p:txBody>
      </p:sp>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p:pic>
        <p:nvPicPr>
          <p:cNvPr id="7" name="Picture 6">
            <a:extLst>
              <a:ext uri="{FF2B5EF4-FFF2-40B4-BE49-F238E27FC236}">
                <a16:creationId xmlns:a16="http://schemas.microsoft.com/office/drawing/2014/main" id="{E3A77C7A-5D30-4B20-AB79-811261392905}"/>
              </a:ext>
            </a:extLst>
          </p:cNvPr>
          <p:cNvPicPr>
            <a:picLocks noChangeAspect="1"/>
          </p:cNvPicPr>
          <p:nvPr/>
        </p:nvPicPr>
        <p:blipFill rotWithShape="1">
          <a:blip r:embed="rId2"/>
          <a:srcRect l="1995" t="3586" r="1118" b="990"/>
          <a:stretch/>
        </p:blipFill>
        <p:spPr>
          <a:xfrm>
            <a:off x="694360" y="1776149"/>
            <a:ext cx="7755277" cy="4491533"/>
          </a:xfrm>
          <a:prstGeom prst="rect">
            <a:avLst/>
          </a:prstGeom>
        </p:spPr>
      </p:pic>
      <p:sp>
        <p:nvSpPr>
          <p:cNvPr id="8" name="TextBox 7">
            <a:extLst>
              <a:ext uri="{FF2B5EF4-FFF2-40B4-BE49-F238E27FC236}">
                <a16:creationId xmlns:a16="http://schemas.microsoft.com/office/drawing/2014/main" id="{F3DC365E-5DD2-41CD-A4DA-F4283120AF43}"/>
              </a:ext>
            </a:extLst>
          </p:cNvPr>
          <p:cNvSpPr txBox="1"/>
          <p:nvPr/>
        </p:nvSpPr>
        <p:spPr>
          <a:xfrm>
            <a:off x="2542031" y="1187918"/>
            <a:ext cx="4059936" cy="369332"/>
          </a:xfrm>
          <a:prstGeom prst="rect">
            <a:avLst/>
          </a:prstGeom>
          <a:noFill/>
        </p:spPr>
        <p:txBody>
          <a:bodyPr wrap="square" rtlCol="0">
            <a:spAutoFit/>
          </a:bodyPr>
          <a:lstStyle/>
          <a:p>
            <a:pPr algn="ctr"/>
            <a:r>
              <a:rPr lang="en-US" dirty="0">
                <a:hlinkClick r:id="rId3"/>
              </a:rPr>
              <a:t>https://en.wikipedia.org/wiki/UTF-8</a:t>
            </a:r>
            <a:r>
              <a:rPr lang="en-US" dirty="0"/>
              <a:t> </a:t>
            </a:r>
          </a:p>
        </p:txBody>
      </p:sp>
      <p:sp>
        <p:nvSpPr>
          <p:cNvPr id="3" name="Rectangle 2">
            <a:extLst>
              <a:ext uri="{FF2B5EF4-FFF2-40B4-BE49-F238E27FC236}">
                <a16:creationId xmlns:a16="http://schemas.microsoft.com/office/drawing/2014/main" id="{89418F4E-7EDD-48CE-85C4-88D459C69A05}"/>
              </a:ext>
            </a:extLst>
          </p:cNvPr>
          <p:cNvSpPr/>
          <p:nvPr/>
        </p:nvSpPr>
        <p:spPr>
          <a:xfrm>
            <a:off x="7029450" y="4004646"/>
            <a:ext cx="1052513" cy="28759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CB161801-6C64-47B8-9512-0E6342EAC880}"/>
              </a:ext>
            </a:extLst>
          </p:cNvPr>
          <p:cNvCxnSpPr/>
          <p:nvPr/>
        </p:nvCxnSpPr>
        <p:spPr>
          <a:xfrm flipH="1" flipV="1">
            <a:off x="5872163" y="3095625"/>
            <a:ext cx="1085850" cy="1047750"/>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53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range for common English characters</a:t>
            </a:r>
          </a:p>
        </p:txBody>
      </p:sp>
      <p:pic>
        <p:nvPicPr>
          <p:cNvPr id="5" name="Picture 4"/>
          <p:cNvPicPr>
            <a:picLocks noChangeAspect="1"/>
          </p:cNvPicPr>
          <p:nvPr/>
        </p:nvPicPr>
        <p:blipFill>
          <a:blip r:embed="rId2"/>
          <a:stretch>
            <a:fillRect/>
          </a:stretch>
        </p:blipFill>
        <p:spPr>
          <a:xfrm>
            <a:off x="155159" y="1368545"/>
            <a:ext cx="8833681" cy="4391933"/>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11</a:t>
            </a:fld>
            <a:endParaRPr lang="en-US" dirty="0"/>
          </a:p>
        </p:txBody>
      </p:sp>
      <p:sp>
        <p:nvSpPr>
          <p:cNvPr id="4" name="Rectangle 3"/>
          <p:cNvSpPr/>
          <p:nvPr/>
        </p:nvSpPr>
        <p:spPr>
          <a:xfrm>
            <a:off x="5818239" y="4232787"/>
            <a:ext cx="1054509" cy="1622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2178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Creating a Frequency Histogram</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We want to perform a </a:t>
            </a:r>
            <a:r>
              <a:rPr lang="en-US" sz="2400" b="1" dirty="0">
                <a:solidFill>
                  <a:srgbClr val="FF0000"/>
                </a:solidFill>
              </a:rPr>
              <a:t>histogram analysis </a:t>
            </a:r>
            <a:r>
              <a:rPr lang="en-US" sz="2400" dirty="0"/>
              <a:t>of Lincoln’s speech that has been saved as an </a:t>
            </a:r>
            <a:r>
              <a:rPr lang="en-US" sz="2400" b="1" dirty="0">
                <a:solidFill>
                  <a:srgbClr val="0070C0"/>
                </a:solidFill>
              </a:rPr>
              <a:t>ASCII text file</a:t>
            </a:r>
          </a:p>
          <a:p>
            <a:pPr lvl="1">
              <a:spcBef>
                <a:spcPts val="0"/>
              </a:spcBef>
              <a:spcAft>
                <a:spcPts val="1200"/>
              </a:spcAft>
            </a:pPr>
            <a:r>
              <a:rPr lang="en-US" sz="2000" dirty="0"/>
              <a:t>What </a:t>
            </a:r>
            <a:r>
              <a:rPr lang="en-US" sz="2000" b="1" dirty="0"/>
              <a:t>letter</a:t>
            </a:r>
            <a:r>
              <a:rPr lang="en-US" sz="2000" dirty="0"/>
              <a:t> do you think occurs most frequently in </a:t>
            </a:r>
            <a:r>
              <a:rPr lang="en-US" sz="2000" b="1" dirty="0">
                <a:solidFill>
                  <a:srgbClr val="FF0000"/>
                </a:solidFill>
              </a:rPr>
              <a:t>English</a:t>
            </a:r>
            <a:r>
              <a:rPr lang="en-US" sz="2000" dirty="0"/>
              <a:t>?</a:t>
            </a:r>
          </a:p>
          <a:p>
            <a:pPr lvl="1">
              <a:spcBef>
                <a:spcPts val="0"/>
              </a:spcBef>
              <a:spcAft>
                <a:spcPts val="1200"/>
              </a:spcAft>
            </a:pPr>
            <a:r>
              <a:rPr lang="en-US" sz="2000" dirty="0"/>
              <a:t>Spaces (</a:t>
            </a:r>
            <a:r>
              <a:rPr lang="en-US" sz="2000" b="1" dirty="0"/>
              <a:t>ASCII value 32</a:t>
            </a:r>
            <a:r>
              <a:rPr lang="en-US" sz="2000" dirty="0"/>
              <a:t>) usually occur most often because we use spaces as a word breaker</a:t>
            </a:r>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p:spTree>
    <p:extLst>
      <p:ext uri="{BB962C8B-B14F-4D97-AF65-F5344CB8AC3E}">
        <p14:creationId xmlns:p14="http://schemas.microsoft.com/office/powerpoint/2010/main" val="247254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Letter Frequencies in the English Language</a:t>
            </a:r>
          </a:p>
        </p:txBody>
      </p:sp>
      <p:pic>
        <p:nvPicPr>
          <p:cNvPr id="6" name="Picture 5"/>
          <p:cNvPicPr>
            <a:picLocks noChangeAspect="1"/>
          </p:cNvPicPr>
          <p:nvPr/>
        </p:nvPicPr>
        <p:blipFill>
          <a:blip r:embed="rId2"/>
          <a:stretch>
            <a:fillRect/>
          </a:stretch>
        </p:blipFill>
        <p:spPr>
          <a:xfrm>
            <a:off x="590606" y="1793454"/>
            <a:ext cx="3838095" cy="3590476"/>
          </a:xfrm>
          <a:prstGeom prst="rect">
            <a:avLst/>
          </a:prstGeom>
          <a:ln>
            <a:solidFill>
              <a:schemeClr val="tx1"/>
            </a:solidFill>
          </a:ln>
        </p:spPr>
      </p:pic>
      <p:pic>
        <p:nvPicPr>
          <p:cNvPr id="8" name="Picture 7"/>
          <p:cNvPicPr>
            <a:picLocks noChangeAspect="1"/>
          </p:cNvPicPr>
          <p:nvPr/>
        </p:nvPicPr>
        <p:blipFill rotWithShape="1">
          <a:blip r:embed="rId3"/>
          <a:srcRect l="494" t="722" r="986" b="586"/>
          <a:stretch/>
        </p:blipFill>
        <p:spPr>
          <a:xfrm>
            <a:off x="4753344" y="1793454"/>
            <a:ext cx="3800050" cy="3590476"/>
          </a:xfrm>
          <a:prstGeom prst="rect">
            <a:avLst/>
          </a:prstGeom>
          <a:ln>
            <a:solidFill>
              <a:schemeClr val="tx1"/>
            </a:solidFill>
          </a:ln>
        </p:spPr>
      </p:pic>
      <p:sp>
        <p:nvSpPr>
          <p:cNvPr id="3" name="Slide Number Placeholder 2"/>
          <p:cNvSpPr>
            <a:spLocks noGrp="1"/>
          </p:cNvSpPr>
          <p:nvPr>
            <p:ph type="sldNum" sz="quarter" idx="12"/>
          </p:nvPr>
        </p:nvSpPr>
        <p:spPr/>
        <p:txBody>
          <a:bodyPr/>
          <a:lstStyle/>
          <a:p>
            <a:fld id="{650AD656-6FF9-465D-B7B0-1CD0DD39CD23}" type="slidenum">
              <a:rPr lang="en-US" smtClean="0"/>
              <a:t>13</a:t>
            </a:fld>
            <a:endParaRPr lang="en-US" dirty="0"/>
          </a:p>
        </p:txBody>
      </p:sp>
      <p:sp>
        <p:nvSpPr>
          <p:cNvPr id="5" name="TextBox 4">
            <a:extLst>
              <a:ext uri="{FF2B5EF4-FFF2-40B4-BE49-F238E27FC236}">
                <a16:creationId xmlns:a16="http://schemas.microsoft.com/office/drawing/2014/main" id="{683C2706-01CF-4309-A88C-83779782244A}"/>
              </a:ext>
            </a:extLst>
          </p:cNvPr>
          <p:cNvSpPr txBox="1"/>
          <p:nvPr/>
        </p:nvSpPr>
        <p:spPr>
          <a:xfrm>
            <a:off x="3211461" y="5708803"/>
            <a:ext cx="2721077" cy="523220"/>
          </a:xfrm>
          <a:prstGeom prst="rect">
            <a:avLst/>
          </a:prstGeom>
          <a:solidFill>
            <a:srgbClr val="0070C0"/>
          </a:solidFill>
          <a:ln>
            <a:solidFill>
              <a:srgbClr val="0070C0"/>
            </a:solidFill>
          </a:ln>
        </p:spPr>
        <p:txBody>
          <a:bodyPr wrap="square" rtlCol="0">
            <a:spAutoFit/>
          </a:bodyPr>
          <a:lstStyle/>
          <a:p>
            <a:pPr algn="ctr"/>
            <a:r>
              <a:rPr lang="en-US" sz="2800" dirty="0">
                <a:ln>
                  <a:solidFill>
                    <a:schemeClr val="bg1"/>
                  </a:solidFill>
                </a:ln>
                <a:solidFill>
                  <a:schemeClr val="bg1"/>
                </a:solidFill>
              </a:rPr>
              <a:t>ETAOIN SHRDLU</a:t>
            </a:r>
          </a:p>
        </p:txBody>
      </p:sp>
    </p:spTree>
    <p:extLst>
      <p:ext uri="{BB962C8B-B14F-4D97-AF65-F5344CB8AC3E}">
        <p14:creationId xmlns:p14="http://schemas.microsoft.com/office/powerpoint/2010/main" val="1159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A file on disk is essentially just a </a:t>
            </a:r>
            <a:r>
              <a:rPr lang="en-US" sz="2400" dirty="0">
                <a:solidFill>
                  <a:srgbClr val="0000FF"/>
                </a:solidFill>
                <a:latin typeface="Consolas" panose="020B0609020204030204" pitchFamily="49" charset="0"/>
                <a:cs typeface="Consolas" panose="020B0609020204030204" pitchFamily="49" charset="0"/>
              </a:rPr>
              <a:t>byte</a:t>
            </a:r>
            <a:r>
              <a:rPr lang="en-US" sz="2400" dirty="0">
                <a:solidFill>
                  <a:srgbClr val="0000FF"/>
                </a:solidFill>
                <a:cs typeface="Consolas" panose="020B0609020204030204" pitchFamily="49" charset="0"/>
              </a:rPr>
              <a:t> </a:t>
            </a:r>
            <a:r>
              <a:rPr lang="en-US" sz="2400" b="1" dirty="0"/>
              <a:t>array</a:t>
            </a:r>
            <a:endParaRPr lang="en-US" sz="1600" dirty="0">
              <a:solidFill>
                <a:srgbClr val="0000FF"/>
              </a:solidFill>
              <a:latin typeface="Consolas" panose="020B0609020204030204" pitchFamily="49" charset="0"/>
              <a:cs typeface="Consolas" panose="020B0609020204030204" pitchFamily="49" charset="0"/>
            </a:endParaRPr>
          </a:p>
          <a:p>
            <a:pPr lvl="1">
              <a:spcBef>
                <a:spcPts val="0"/>
              </a:spcBef>
              <a:spcAft>
                <a:spcPts val="1200"/>
              </a:spcAft>
            </a:pPr>
            <a:r>
              <a:rPr lang="en-US" sz="2000" dirty="0"/>
              <a:t>A </a:t>
            </a:r>
            <a:r>
              <a:rPr lang="en-US" sz="2000" dirty="0">
                <a:solidFill>
                  <a:srgbClr val="0000FF"/>
                </a:solidFill>
                <a:latin typeface="Consolas" panose="020B0609020204030204" pitchFamily="49" charset="0"/>
                <a:cs typeface="Consolas" panose="020B0609020204030204" pitchFamily="49" charset="0"/>
              </a:rPr>
              <a:t>byte</a:t>
            </a:r>
            <a:r>
              <a:rPr lang="en-US" sz="2000" dirty="0">
                <a:solidFill>
                  <a:srgbClr val="0070C0"/>
                </a:solidFill>
              </a:rPr>
              <a:t> </a:t>
            </a:r>
            <a:r>
              <a:rPr lang="en-US" sz="2000" dirty="0"/>
              <a:t>is an 8-bit </a:t>
            </a:r>
            <a:r>
              <a:rPr lang="en-US" sz="2000" i="1" dirty="0">
                <a:solidFill>
                  <a:srgbClr val="FF0000"/>
                </a:solidFill>
              </a:rPr>
              <a:t>unsigned</a:t>
            </a:r>
            <a:r>
              <a:rPr lang="en-US" sz="2000" dirty="0"/>
              <a:t> </a:t>
            </a:r>
            <a:r>
              <a:rPr lang="en-US" sz="2000" i="1" dirty="0">
                <a:solidFill>
                  <a:srgbClr val="FF0000"/>
                </a:solidFill>
              </a:rPr>
              <a:t>integer</a:t>
            </a:r>
            <a:r>
              <a:rPr lang="en-US" sz="2000" dirty="0">
                <a:solidFill>
                  <a:srgbClr val="FF0000"/>
                </a:solidFill>
              </a:rPr>
              <a:t> </a:t>
            </a:r>
            <a:r>
              <a:rPr lang="en-US" sz="2000" dirty="0"/>
              <a:t>between 0 and 255</a:t>
            </a:r>
          </a:p>
          <a:p>
            <a:pPr lvl="1">
              <a:spcBef>
                <a:spcPts val="0"/>
              </a:spcBef>
              <a:spcAft>
                <a:spcPts val="1200"/>
              </a:spcAft>
            </a:pPr>
            <a:r>
              <a:rPr lang="en-US" sz="2000" dirty="0"/>
              <a:t>We can declare a byte array and load it with the contents of a file</a:t>
            </a:r>
          </a:p>
          <a:p>
            <a:pPr lvl="1">
              <a:spcBef>
                <a:spcPts val="0"/>
              </a:spcBef>
              <a:spcAft>
                <a:spcPts val="1200"/>
              </a:spcAft>
            </a:pPr>
            <a:r>
              <a:rPr lang="en-US" sz="2000" dirty="0"/>
              <a:t>A </a:t>
            </a:r>
            <a:r>
              <a:rPr lang="en-US" sz="2000" b="1" dirty="0">
                <a:solidFill>
                  <a:srgbClr val="00B050"/>
                </a:solidFill>
              </a:rPr>
              <a:t>stream</a:t>
            </a:r>
            <a:r>
              <a:rPr lang="en-US" sz="2000" dirty="0"/>
              <a:t> of file bytes in memory is called a </a:t>
            </a:r>
            <a:r>
              <a:rPr lang="en-US" sz="2000" b="1" dirty="0">
                <a:solidFill>
                  <a:srgbClr val="00B050"/>
                </a:solidFill>
              </a:rPr>
              <a:t>buffer</a:t>
            </a:r>
            <a:endParaRPr lang="en-US" sz="2400" dirty="0"/>
          </a:p>
          <a:p>
            <a:pPr>
              <a:spcBef>
                <a:spcPts val="0"/>
              </a:spcBef>
              <a:spcAft>
                <a:spcPts val="1200"/>
              </a:spcAft>
            </a:pPr>
            <a:r>
              <a:rPr lang="en-US" sz="2400" dirty="0"/>
              <a:t>We can then access any individual character within the file</a:t>
            </a:r>
          </a:p>
          <a:p>
            <a:pPr lvl="1">
              <a:spcBef>
                <a:spcPts val="0"/>
              </a:spcBef>
              <a:spcAft>
                <a:spcPts val="1200"/>
              </a:spcAft>
            </a:pPr>
            <a:r>
              <a:rPr lang="en-US" sz="2000" dirty="0"/>
              <a:t>Use the normal </a:t>
            </a:r>
            <a:r>
              <a:rPr lang="en-US" sz="2000" b="1" dirty="0"/>
              <a:t>[] operator</a:t>
            </a:r>
            <a:r>
              <a:rPr lang="en-US" sz="2000" dirty="0"/>
              <a:t> on this vector of </a:t>
            </a:r>
            <a:r>
              <a:rPr lang="en-US" sz="2000" b="1" dirty="0">
                <a:solidFill>
                  <a:srgbClr val="0070C0"/>
                </a:solidFill>
              </a:rPr>
              <a:t>"fileBytes"</a:t>
            </a:r>
          </a:p>
          <a:p>
            <a:pPr lvl="1">
              <a:spcBef>
                <a:spcPts val="0"/>
              </a:spcBef>
              <a:spcAft>
                <a:spcPts val="1200"/>
              </a:spcAft>
            </a:pPr>
            <a:r>
              <a:rPr lang="en-US" sz="2000" dirty="0"/>
              <a:t>We only need to specify an </a:t>
            </a:r>
            <a:r>
              <a:rPr lang="en-US" sz="2000" b="1" dirty="0">
                <a:solidFill>
                  <a:srgbClr val="FF0000"/>
                </a:solidFill>
              </a:rPr>
              <a:t>index value</a:t>
            </a:r>
            <a:r>
              <a:rPr lang="en-US" sz="2000" dirty="0"/>
              <a:t> to get a specific byte</a:t>
            </a:r>
            <a:endParaRPr lang="en-US" sz="1600" dirty="0"/>
          </a:p>
        </p:txBody>
      </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Text Files – A “stream”</a:t>
            </a:r>
          </a:p>
        </p:txBody>
      </p:sp>
      <p:sp>
        <p:nvSpPr>
          <p:cNvPr id="5" name="Slide Number Placeholder 4"/>
          <p:cNvSpPr>
            <a:spLocks noGrp="1"/>
          </p:cNvSpPr>
          <p:nvPr>
            <p:ph type="sldNum" sz="quarter" idx="12"/>
          </p:nvPr>
        </p:nvSpPr>
        <p:spPr/>
        <p:txBody>
          <a:bodyPr/>
          <a:lstStyle/>
          <a:p>
            <a:fld id="{650AD656-6FF9-465D-B7B0-1CD0DD39CD23}" type="slidenum">
              <a:rPr lang="en-US" smtClean="0"/>
              <a:t>14</a:t>
            </a:fld>
            <a:endParaRPr lang="en-US" dirty="0"/>
          </a:p>
        </p:txBody>
      </p:sp>
    </p:spTree>
    <p:extLst>
      <p:ext uri="{BB962C8B-B14F-4D97-AF65-F5344CB8AC3E}">
        <p14:creationId xmlns:p14="http://schemas.microsoft.com/office/powerpoint/2010/main" val="356207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pic>
        <p:nvPicPr>
          <p:cNvPr id="5" name="Picture 4">
            <a:extLst>
              <a:ext uri="{FF2B5EF4-FFF2-40B4-BE49-F238E27FC236}">
                <a16:creationId xmlns:a16="http://schemas.microsoft.com/office/drawing/2014/main" id="{6BCF8247-4C60-C04F-E784-79FDF4D506D9}"/>
              </a:ext>
            </a:extLst>
          </p:cNvPr>
          <p:cNvPicPr>
            <a:picLocks noChangeAspect="1"/>
          </p:cNvPicPr>
          <p:nvPr/>
        </p:nvPicPr>
        <p:blipFill>
          <a:blip r:embed="rId2"/>
          <a:stretch>
            <a:fillRect/>
          </a:stretch>
        </p:blipFill>
        <p:spPr>
          <a:xfrm>
            <a:off x="360388" y="1523519"/>
            <a:ext cx="4339028" cy="1449103"/>
          </a:xfrm>
          <a:prstGeom prst="rect">
            <a:avLst/>
          </a:prstGeom>
        </p:spPr>
      </p:pic>
      <p:pic>
        <p:nvPicPr>
          <p:cNvPr id="11" name="Picture 10">
            <a:extLst>
              <a:ext uri="{FF2B5EF4-FFF2-40B4-BE49-F238E27FC236}">
                <a16:creationId xmlns:a16="http://schemas.microsoft.com/office/drawing/2014/main" id="{F0494A11-D477-2B7A-1ABC-7D9094C5C87B}"/>
              </a:ext>
            </a:extLst>
          </p:cNvPr>
          <p:cNvPicPr>
            <a:picLocks noChangeAspect="1"/>
          </p:cNvPicPr>
          <p:nvPr/>
        </p:nvPicPr>
        <p:blipFill>
          <a:blip r:embed="rId3"/>
          <a:stretch>
            <a:fillRect/>
          </a:stretch>
        </p:blipFill>
        <p:spPr>
          <a:xfrm>
            <a:off x="2918832" y="2630036"/>
            <a:ext cx="4984569" cy="3786275"/>
          </a:xfrm>
          <a:prstGeom prst="rect">
            <a:avLst/>
          </a:prstGeom>
          <a:ln w="19050">
            <a:solidFill>
              <a:schemeClr val="bg1"/>
            </a:solidFill>
          </a:ln>
        </p:spPr>
      </p:pic>
      <p:grpSp>
        <p:nvGrpSpPr>
          <p:cNvPr id="21" name="Group 20">
            <a:extLst>
              <a:ext uri="{FF2B5EF4-FFF2-40B4-BE49-F238E27FC236}">
                <a16:creationId xmlns:a16="http://schemas.microsoft.com/office/drawing/2014/main" id="{52BBEE4C-0EB5-89F3-D085-130FFC2C0622}"/>
              </a:ext>
            </a:extLst>
          </p:cNvPr>
          <p:cNvGrpSpPr/>
          <p:nvPr/>
        </p:nvGrpSpPr>
        <p:grpSpPr>
          <a:xfrm>
            <a:off x="2904383" y="2184599"/>
            <a:ext cx="1076632" cy="369332"/>
            <a:chOff x="4968362" y="2079211"/>
            <a:chExt cx="1076632" cy="369332"/>
          </a:xfrm>
        </p:grpSpPr>
        <p:cxnSp>
          <p:nvCxnSpPr>
            <p:cNvPr id="22" name="Straight Arrow Connector 21">
              <a:extLst>
                <a:ext uri="{FF2B5EF4-FFF2-40B4-BE49-F238E27FC236}">
                  <a16:creationId xmlns:a16="http://schemas.microsoft.com/office/drawing/2014/main" id="{3A468010-80CF-3AA5-FB5A-6EC3960AA45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CBF55A-2877-8319-0D20-23A5E8DBB3AF}"/>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0FA96DBC-89E8-C068-6AF9-93DF01DA81F6}"/>
              </a:ext>
            </a:extLst>
          </p:cNvPr>
          <p:cNvGrpSpPr/>
          <p:nvPr/>
        </p:nvGrpSpPr>
        <p:grpSpPr>
          <a:xfrm>
            <a:off x="5474447" y="4681030"/>
            <a:ext cx="1076632" cy="369332"/>
            <a:chOff x="4704120" y="2356972"/>
            <a:chExt cx="1076632" cy="369332"/>
          </a:xfrm>
        </p:grpSpPr>
        <p:cxnSp>
          <p:nvCxnSpPr>
            <p:cNvPr id="25" name="Straight Arrow Connector 24">
              <a:extLst>
                <a:ext uri="{FF2B5EF4-FFF2-40B4-BE49-F238E27FC236}">
                  <a16:creationId xmlns:a16="http://schemas.microsoft.com/office/drawing/2014/main" id="{67A7D136-B647-540B-9208-EBA00D619D1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AA24CB4-5E5A-B0CA-3AE8-ECD3A82CEE8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22F56487-2D6B-436E-BEC0-9FB418560021}"/>
              </a:ext>
            </a:extLst>
          </p:cNvPr>
          <p:cNvGrpSpPr/>
          <p:nvPr/>
        </p:nvGrpSpPr>
        <p:grpSpPr>
          <a:xfrm>
            <a:off x="5000342" y="4903907"/>
            <a:ext cx="1068643" cy="369332"/>
            <a:chOff x="3647644" y="4910075"/>
            <a:chExt cx="1068643" cy="369332"/>
          </a:xfrm>
        </p:grpSpPr>
        <p:sp>
          <p:nvSpPr>
            <p:cNvPr id="28" name="TextBox 27">
              <a:extLst>
                <a:ext uri="{FF2B5EF4-FFF2-40B4-BE49-F238E27FC236}">
                  <a16:creationId xmlns:a16="http://schemas.microsoft.com/office/drawing/2014/main" id="{D2BA3F9E-0083-90B5-3D46-55918B41FFB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9D698719-2059-5447-B109-350F43D9914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3E777C9-8004-8287-895B-FBB531AC4E76}"/>
              </a:ext>
            </a:extLst>
          </p:cNvPr>
          <p:cNvGrpSpPr/>
          <p:nvPr/>
        </p:nvGrpSpPr>
        <p:grpSpPr>
          <a:xfrm>
            <a:off x="5456417" y="5142320"/>
            <a:ext cx="1064340" cy="369332"/>
            <a:chOff x="3647644" y="5421073"/>
            <a:chExt cx="1064340" cy="369332"/>
          </a:xfrm>
        </p:grpSpPr>
        <p:sp>
          <p:nvSpPr>
            <p:cNvPr id="31" name="TextBox 30">
              <a:extLst>
                <a:ext uri="{FF2B5EF4-FFF2-40B4-BE49-F238E27FC236}">
                  <a16:creationId xmlns:a16="http://schemas.microsoft.com/office/drawing/2014/main" id="{FE6721BD-49C2-5008-405E-D1ED3DB96368}"/>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2836674D-2BED-AB6E-B3C9-E200FD1451A1}"/>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6259BF54-EFB8-5942-1736-554408BC6BD0}"/>
              </a:ext>
            </a:extLst>
          </p:cNvPr>
          <p:cNvGrpSpPr/>
          <p:nvPr/>
        </p:nvGrpSpPr>
        <p:grpSpPr>
          <a:xfrm>
            <a:off x="7160316" y="5367290"/>
            <a:ext cx="1068643" cy="369332"/>
            <a:chOff x="3647644" y="5359159"/>
            <a:chExt cx="1068643" cy="369332"/>
          </a:xfrm>
        </p:grpSpPr>
        <p:sp>
          <p:nvSpPr>
            <p:cNvPr id="34" name="TextBox 33">
              <a:extLst>
                <a:ext uri="{FF2B5EF4-FFF2-40B4-BE49-F238E27FC236}">
                  <a16:creationId xmlns:a16="http://schemas.microsoft.com/office/drawing/2014/main" id="{E241B2B7-64FE-A18C-6115-CE441418D2A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DAFB5617-58EA-8361-79B5-AEA6501623A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FE012D3-46EA-A33B-538C-C06AD6D5A4E1}"/>
              </a:ext>
            </a:extLst>
          </p:cNvPr>
          <p:cNvGrpSpPr/>
          <p:nvPr/>
        </p:nvGrpSpPr>
        <p:grpSpPr>
          <a:xfrm>
            <a:off x="5226521" y="6049524"/>
            <a:ext cx="1076632" cy="369332"/>
            <a:chOff x="2157212" y="5356391"/>
            <a:chExt cx="1076632" cy="369332"/>
          </a:xfrm>
        </p:grpSpPr>
        <p:sp>
          <p:nvSpPr>
            <p:cNvPr id="37" name="TextBox 36">
              <a:extLst>
                <a:ext uri="{FF2B5EF4-FFF2-40B4-BE49-F238E27FC236}">
                  <a16:creationId xmlns:a16="http://schemas.microsoft.com/office/drawing/2014/main" id="{B9ABC36D-709A-133F-7A31-AA6E835381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E1AA9230-7A98-0209-4AEB-634D0ED28F7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919173B9-8E69-8430-74F5-3A0DADB300E5}"/>
              </a:ext>
            </a:extLst>
          </p:cNvPr>
          <p:cNvGrpSpPr/>
          <p:nvPr/>
        </p:nvGrpSpPr>
        <p:grpSpPr>
          <a:xfrm>
            <a:off x="4908695" y="2622395"/>
            <a:ext cx="1076632" cy="369332"/>
            <a:chOff x="2157212" y="5356391"/>
            <a:chExt cx="1076632" cy="369332"/>
          </a:xfrm>
        </p:grpSpPr>
        <p:sp>
          <p:nvSpPr>
            <p:cNvPr id="40" name="TextBox 39">
              <a:extLst>
                <a:ext uri="{FF2B5EF4-FFF2-40B4-BE49-F238E27FC236}">
                  <a16:creationId xmlns:a16="http://schemas.microsoft.com/office/drawing/2014/main" id="{A9A49E99-7BE4-8B83-74A4-25699FEB600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221C1F40-DB02-2AC1-545A-453F8ED13E2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4544FC43-0282-50B5-F748-28BBE5C78D38}"/>
              </a:ext>
            </a:extLst>
          </p:cNvPr>
          <p:cNvGrpSpPr/>
          <p:nvPr/>
        </p:nvGrpSpPr>
        <p:grpSpPr>
          <a:xfrm>
            <a:off x="5832411" y="3072382"/>
            <a:ext cx="1076632" cy="369332"/>
            <a:chOff x="2157212" y="5356391"/>
            <a:chExt cx="1076632" cy="369332"/>
          </a:xfrm>
        </p:grpSpPr>
        <p:sp>
          <p:nvSpPr>
            <p:cNvPr id="43" name="TextBox 42">
              <a:extLst>
                <a:ext uri="{FF2B5EF4-FFF2-40B4-BE49-F238E27FC236}">
                  <a16:creationId xmlns:a16="http://schemas.microsoft.com/office/drawing/2014/main" id="{B2EA2BE8-8069-E1EF-70C8-4C0E9299784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ABF0E0FB-FADE-FA9B-867D-C9C5B88BF69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F3FF8E4-BBD8-5F70-2602-58F84A7491C6}"/>
              </a:ext>
            </a:extLst>
          </p:cNvPr>
          <p:cNvGrpSpPr/>
          <p:nvPr/>
        </p:nvGrpSpPr>
        <p:grpSpPr>
          <a:xfrm>
            <a:off x="5944927" y="5806678"/>
            <a:ext cx="1076632" cy="369332"/>
            <a:chOff x="2157212" y="5356391"/>
            <a:chExt cx="1076632" cy="369332"/>
          </a:xfrm>
        </p:grpSpPr>
        <p:sp>
          <p:nvSpPr>
            <p:cNvPr id="46" name="TextBox 45">
              <a:extLst>
                <a:ext uri="{FF2B5EF4-FFF2-40B4-BE49-F238E27FC236}">
                  <a16:creationId xmlns:a16="http://schemas.microsoft.com/office/drawing/2014/main" id="{646D8E05-FB21-4731-13D9-82899C90BA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5271DBC0-4532-F707-E5DC-04717C6F166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2123337-EA85-F17B-B8A6-CC764268FE88}"/>
              </a:ext>
            </a:extLst>
          </p:cNvPr>
          <p:cNvGrpSpPr/>
          <p:nvPr/>
        </p:nvGrpSpPr>
        <p:grpSpPr>
          <a:xfrm>
            <a:off x="5207178" y="3763725"/>
            <a:ext cx="1076632" cy="369332"/>
            <a:chOff x="2157212" y="5356391"/>
            <a:chExt cx="1076632" cy="369332"/>
          </a:xfrm>
        </p:grpSpPr>
        <p:sp>
          <p:nvSpPr>
            <p:cNvPr id="49" name="TextBox 48">
              <a:extLst>
                <a:ext uri="{FF2B5EF4-FFF2-40B4-BE49-F238E27FC236}">
                  <a16:creationId xmlns:a16="http://schemas.microsoft.com/office/drawing/2014/main" id="{D6A4AB6B-4C7A-5030-EC04-6BA870E11D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94F503C9-A9F0-E0D4-FA61-E0B50CCD09D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382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right)">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right)">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right)">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right)">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wipe(right)">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0513" y="299803"/>
            <a:ext cx="2456544" cy="971162"/>
          </a:xfrm>
        </p:spPr>
        <p:txBody>
          <a:bodyPr>
            <a:noAutofit/>
          </a:bodyPr>
          <a:lstStyle/>
          <a:p>
            <a:pPr algn="ctr"/>
            <a:r>
              <a:rPr lang="en-US" sz="3200" b="1" dirty="0">
                <a:solidFill>
                  <a:srgbClr val="0070C0"/>
                </a:solidFill>
                <a:latin typeface="+mn-lt"/>
              </a:rPr>
              <a:t>View</a:t>
            </a:r>
            <a:r>
              <a:rPr lang="en-US" sz="3200" dirty="0">
                <a:latin typeface="+mn-lt"/>
              </a:rPr>
              <a:t> </a:t>
            </a:r>
            <a:r>
              <a:rPr lang="en-US" sz="2400" dirty="0">
                <a:latin typeface="+mn-lt"/>
              </a:rPr>
              <a:t>freq_histogram.py</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dirty="0"/>
          </a:p>
        </p:txBody>
      </p:sp>
      <p:pic>
        <p:nvPicPr>
          <p:cNvPr id="6" name="Picture 5">
            <a:extLst>
              <a:ext uri="{FF2B5EF4-FFF2-40B4-BE49-F238E27FC236}">
                <a16:creationId xmlns:a16="http://schemas.microsoft.com/office/drawing/2014/main" id="{A29EFB1F-BB04-1BDC-9CC4-E9D339E45D17}"/>
              </a:ext>
            </a:extLst>
          </p:cNvPr>
          <p:cNvPicPr>
            <a:picLocks noChangeAspect="1"/>
          </p:cNvPicPr>
          <p:nvPr/>
        </p:nvPicPr>
        <p:blipFill>
          <a:blip r:embed="rId2"/>
          <a:stretch>
            <a:fillRect/>
          </a:stretch>
        </p:blipFill>
        <p:spPr>
          <a:xfrm>
            <a:off x="266981" y="421665"/>
            <a:ext cx="5534211" cy="6183679"/>
          </a:xfrm>
          <a:prstGeom prst="rect">
            <a:avLst/>
          </a:prstGeom>
        </p:spPr>
      </p:pic>
      <p:grpSp>
        <p:nvGrpSpPr>
          <p:cNvPr id="51" name="Group 50">
            <a:extLst>
              <a:ext uri="{FF2B5EF4-FFF2-40B4-BE49-F238E27FC236}">
                <a16:creationId xmlns:a16="http://schemas.microsoft.com/office/drawing/2014/main" id="{F9EECDCE-E20A-9721-42E0-E995EBCC0024}"/>
              </a:ext>
            </a:extLst>
          </p:cNvPr>
          <p:cNvGrpSpPr/>
          <p:nvPr/>
        </p:nvGrpSpPr>
        <p:grpSpPr>
          <a:xfrm>
            <a:off x="3751062" y="698823"/>
            <a:ext cx="1076632" cy="369332"/>
            <a:chOff x="4968362" y="2079211"/>
            <a:chExt cx="1076632" cy="369332"/>
          </a:xfrm>
        </p:grpSpPr>
        <p:cxnSp>
          <p:nvCxnSpPr>
            <p:cNvPr id="52" name="Straight Arrow Connector 51">
              <a:extLst>
                <a:ext uri="{FF2B5EF4-FFF2-40B4-BE49-F238E27FC236}">
                  <a16:creationId xmlns:a16="http://schemas.microsoft.com/office/drawing/2014/main" id="{9736295C-4E3A-018B-AADF-3B554EA17A5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07F63AD-ED59-B965-9DC3-6D500628E43F}"/>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4" name="Group 53">
            <a:extLst>
              <a:ext uri="{FF2B5EF4-FFF2-40B4-BE49-F238E27FC236}">
                <a16:creationId xmlns:a16="http://schemas.microsoft.com/office/drawing/2014/main" id="{C39E3411-DAAB-98DE-C4C6-18C4020D5318}"/>
              </a:ext>
            </a:extLst>
          </p:cNvPr>
          <p:cNvGrpSpPr/>
          <p:nvPr/>
        </p:nvGrpSpPr>
        <p:grpSpPr>
          <a:xfrm>
            <a:off x="4016046" y="956059"/>
            <a:ext cx="1076632" cy="369332"/>
            <a:chOff x="4704120" y="2356972"/>
            <a:chExt cx="1076632" cy="369332"/>
          </a:xfrm>
        </p:grpSpPr>
        <p:cxnSp>
          <p:nvCxnSpPr>
            <p:cNvPr id="55" name="Straight Arrow Connector 54">
              <a:extLst>
                <a:ext uri="{FF2B5EF4-FFF2-40B4-BE49-F238E27FC236}">
                  <a16:creationId xmlns:a16="http://schemas.microsoft.com/office/drawing/2014/main" id="{362DFE4A-C470-4847-271B-921A7FE3C1C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A41D111-A412-5497-54AF-C154E7678AE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7" name="Group 56">
            <a:extLst>
              <a:ext uri="{FF2B5EF4-FFF2-40B4-BE49-F238E27FC236}">
                <a16:creationId xmlns:a16="http://schemas.microsoft.com/office/drawing/2014/main" id="{1F659E74-ABC4-8C57-714D-B8D44F9E2187}"/>
              </a:ext>
            </a:extLst>
          </p:cNvPr>
          <p:cNvGrpSpPr/>
          <p:nvPr/>
        </p:nvGrpSpPr>
        <p:grpSpPr>
          <a:xfrm>
            <a:off x="3150972" y="1198121"/>
            <a:ext cx="1068643" cy="369332"/>
            <a:chOff x="3647644" y="4910075"/>
            <a:chExt cx="1068643" cy="369332"/>
          </a:xfrm>
        </p:grpSpPr>
        <p:sp>
          <p:nvSpPr>
            <p:cNvPr id="58" name="TextBox 57">
              <a:extLst>
                <a:ext uri="{FF2B5EF4-FFF2-40B4-BE49-F238E27FC236}">
                  <a16:creationId xmlns:a16="http://schemas.microsoft.com/office/drawing/2014/main" id="{12ECD231-8649-8F0A-3B46-A788F874134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02FF8C36-A75E-D5AB-0B2F-15E64B11648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E6D1E9B8-BB5D-AC18-4946-4DB73B5F6454}"/>
              </a:ext>
            </a:extLst>
          </p:cNvPr>
          <p:cNvGrpSpPr/>
          <p:nvPr/>
        </p:nvGrpSpPr>
        <p:grpSpPr>
          <a:xfrm>
            <a:off x="2019185" y="1461945"/>
            <a:ext cx="1064340" cy="369332"/>
            <a:chOff x="3647644" y="5421073"/>
            <a:chExt cx="1064340" cy="369332"/>
          </a:xfrm>
        </p:grpSpPr>
        <p:sp>
          <p:nvSpPr>
            <p:cNvPr id="61" name="TextBox 60">
              <a:extLst>
                <a:ext uri="{FF2B5EF4-FFF2-40B4-BE49-F238E27FC236}">
                  <a16:creationId xmlns:a16="http://schemas.microsoft.com/office/drawing/2014/main" id="{2F786BAE-0008-286E-2CC2-1AD38D4E61B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A1AB74EF-BE07-FDE7-71D0-0C6FFFF9563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657F11E-BB86-E638-FC2A-F88A9ED99721}"/>
              </a:ext>
            </a:extLst>
          </p:cNvPr>
          <p:cNvGrpSpPr/>
          <p:nvPr/>
        </p:nvGrpSpPr>
        <p:grpSpPr>
          <a:xfrm>
            <a:off x="1837644" y="1962324"/>
            <a:ext cx="1068643" cy="369332"/>
            <a:chOff x="3647644" y="5359159"/>
            <a:chExt cx="1068643" cy="369332"/>
          </a:xfrm>
        </p:grpSpPr>
        <p:sp>
          <p:nvSpPr>
            <p:cNvPr id="64" name="TextBox 63">
              <a:extLst>
                <a:ext uri="{FF2B5EF4-FFF2-40B4-BE49-F238E27FC236}">
                  <a16:creationId xmlns:a16="http://schemas.microsoft.com/office/drawing/2014/main" id="{07D2BE33-1B20-125F-0685-81C7149C249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30A4C29E-263E-BF1D-3E2F-AA2CDF6E7E19}"/>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E6E90E5D-4783-47C5-A711-508B48839335}"/>
              </a:ext>
            </a:extLst>
          </p:cNvPr>
          <p:cNvGrpSpPr/>
          <p:nvPr/>
        </p:nvGrpSpPr>
        <p:grpSpPr>
          <a:xfrm>
            <a:off x="5284891" y="2451439"/>
            <a:ext cx="1076632" cy="369332"/>
            <a:chOff x="2157212" y="5356391"/>
            <a:chExt cx="1076632" cy="369332"/>
          </a:xfrm>
        </p:grpSpPr>
        <p:sp>
          <p:nvSpPr>
            <p:cNvPr id="67" name="TextBox 66">
              <a:extLst>
                <a:ext uri="{FF2B5EF4-FFF2-40B4-BE49-F238E27FC236}">
                  <a16:creationId xmlns:a16="http://schemas.microsoft.com/office/drawing/2014/main" id="{83BB8B51-0A73-100A-F2AF-2778BFD924A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3496FC21-4ABF-4881-6D28-666067C53A5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DE3597D-FA45-169B-DC4B-C45041FD85C6}"/>
              </a:ext>
            </a:extLst>
          </p:cNvPr>
          <p:cNvGrpSpPr/>
          <p:nvPr/>
        </p:nvGrpSpPr>
        <p:grpSpPr>
          <a:xfrm>
            <a:off x="3684452" y="2694386"/>
            <a:ext cx="1076632" cy="369332"/>
            <a:chOff x="2157212" y="5356391"/>
            <a:chExt cx="1076632" cy="369332"/>
          </a:xfrm>
        </p:grpSpPr>
        <p:sp>
          <p:nvSpPr>
            <p:cNvPr id="70" name="TextBox 69">
              <a:extLst>
                <a:ext uri="{FF2B5EF4-FFF2-40B4-BE49-F238E27FC236}">
                  <a16:creationId xmlns:a16="http://schemas.microsoft.com/office/drawing/2014/main" id="{5C8C376C-E089-6148-F689-EFCCAB12E97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1" name="Straight Arrow Connector 70">
              <a:extLst>
                <a:ext uri="{FF2B5EF4-FFF2-40B4-BE49-F238E27FC236}">
                  <a16:creationId xmlns:a16="http://schemas.microsoft.com/office/drawing/2014/main" id="{2C04E2AF-5627-90A7-BB30-A68E7BF788B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680F609A-4BD6-0518-DD36-44B0B1CECBED}"/>
              </a:ext>
            </a:extLst>
          </p:cNvPr>
          <p:cNvGrpSpPr/>
          <p:nvPr/>
        </p:nvGrpSpPr>
        <p:grpSpPr>
          <a:xfrm>
            <a:off x="4080645" y="2959289"/>
            <a:ext cx="1076632" cy="369332"/>
            <a:chOff x="2157212" y="5356391"/>
            <a:chExt cx="1076632" cy="369332"/>
          </a:xfrm>
        </p:grpSpPr>
        <p:sp>
          <p:nvSpPr>
            <p:cNvPr id="73" name="TextBox 72">
              <a:extLst>
                <a:ext uri="{FF2B5EF4-FFF2-40B4-BE49-F238E27FC236}">
                  <a16:creationId xmlns:a16="http://schemas.microsoft.com/office/drawing/2014/main" id="{AFD78D73-EF46-27EC-99A7-6247BFFB382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4" name="Straight Arrow Connector 73">
              <a:extLst>
                <a:ext uri="{FF2B5EF4-FFF2-40B4-BE49-F238E27FC236}">
                  <a16:creationId xmlns:a16="http://schemas.microsoft.com/office/drawing/2014/main" id="{CA24855D-CDE5-1748-A67E-177B14805EB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BF1BAF0F-E034-9A33-1D39-EEA97FCD964D}"/>
              </a:ext>
            </a:extLst>
          </p:cNvPr>
          <p:cNvGrpSpPr/>
          <p:nvPr/>
        </p:nvGrpSpPr>
        <p:grpSpPr>
          <a:xfrm>
            <a:off x="3511220" y="2196147"/>
            <a:ext cx="1076632" cy="369332"/>
            <a:chOff x="2157212" y="5356391"/>
            <a:chExt cx="1076632" cy="369332"/>
          </a:xfrm>
        </p:grpSpPr>
        <p:sp>
          <p:nvSpPr>
            <p:cNvPr id="76" name="TextBox 75">
              <a:extLst>
                <a:ext uri="{FF2B5EF4-FFF2-40B4-BE49-F238E27FC236}">
                  <a16:creationId xmlns:a16="http://schemas.microsoft.com/office/drawing/2014/main" id="{BA4D5056-A1E2-53A5-7A6C-5B382075D73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7" name="Straight Arrow Connector 76">
              <a:extLst>
                <a:ext uri="{FF2B5EF4-FFF2-40B4-BE49-F238E27FC236}">
                  <a16:creationId xmlns:a16="http://schemas.microsoft.com/office/drawing/2014/main" id="{2C415571-560E-30C1-3125-EAA256375DD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6986C499-43B2-74AF-235A-01DC08BDD555}"/>
              </a:ext>
            </a:extLst>
          </p:cNvPr>
          <p:cNvGrpSpPr/>
          <p:nvPr/>
        </p:nvGrpSpPr>
        <p:grpSpPr>
          <a:xfrm>
            <a:off x="3415958" y="3195686"/>
            <a:ext cx="1076632" cy="369332"/>
            <a:chOff x="2157212" y="5356391"/>
            <a:chExt cx="1076632" cy="369332"/>
          </a:xfrm>
        </p:grpSpPr>
        <p:sp>
          <p:nvSpPr>
            <p:cNvPr id="79" name="TextBox 78">
              <a:extLst>
                <a:ext uri="{FF2B5EF4-FFF2-40B4-BE49-F238E27FC236}">
                  <a16:creationId xmlns:a16="http://schemas.microsoft.com/office/drawing/2014/main" id="{E79C45E2-5E17-651E-240B-60268D82CCD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0" name="Straight Arrow Connector 79">
              <a:extLst>
                <a:ext uri="{FF2B5EF4-FFF2-40B4-BE49-F238E27FC236}">
                  <a16:creationId xmlns:a16="http://schemas.microsoft.com/office/drawing/2014/main" id="{6B3A46C5-E6FB-4E4F-AB97-31A9594D006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1" name="Rectangle 80">
            <a:extLst>
              <a:ext uri="{FF2B5EF4-FFF2-40B4-BE49-F238E27FC236}">
                <a16:creationId xmlns:a16="http://schemas.microsoft.com/office/drawing/2014/main" id="{D1548EAD-947C-582A-D51E-BFEAAA51E5B5}"/>
              </a:ext>
            </a:extLst>
          </p:cNvPr>
          <p:cNvSpPr/>
          <p:nvPr/>
        </p:nvSpPr>
        <p:spPr>
          <a:xfrm>
            <a:off x="3034086" y="764805"/>
            <a:ext cx="518583"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2826F69-9121-98F6-85A5-8B770991FA35}"/>
              </a:ext>
            </a:extLst>
          </p:cNvPr>
          <p:cNvSpPr/>
          <p:nvPr/>
        </p:nvSpPr>
        <p:spPr>
          <a:xfrm>
            <a:off x="1735997" y="1012585"/>
            <a:ext cx="976362"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3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right)">
                                      <p:cBhvr>
                                        <p:cTn id="7" dur="500"/>
                                        <p:tgtEl>
                                          <p:spTgt spid="5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barn(inVertical)">
                                      <p:cBhvr>
                                        <p:cTn id="11" dur="500"/>
                                        <p:tgtEl>
                                          <p:spTgt spid="8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wipe(right)">
                                      <p:cBhvr>
                                        <p:cTn id="16" dur="500"/>
                                        <p:tgtEl>
                                          <p:spTgt spid="5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barn(inVertical)">
                                      <p:cBhvr>
                                        <p:cTn id="20" dur="500"/>
                                        <p:tgtEl>
                                          <p:spTgt spid="8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right)">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ipe(right)">
                                      <p:cBhvr>
                                        <p:cTn id="30" dur="500"/>
                                        <p:tgtEl>
                                          <p:spTgt spid="6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right)">
                                      <p:cBhvr>
                                        <p:cTn id="35" dur="500"/>
                                        <p:tgtEl>
                                          <p:spTgt spid="6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right)">
                                      <p:cBhvr>
                                        <p:cTn id="40" dur="500"/>
                                        <p:tgtEl>
                                          <p:spTgt spid="7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wipe(right)">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right)">
                                      <p:cBhvr>
                                        <p:cTn id="50" dur="500"/>
                                        <p:tgtEl>
                                          <p:spTgt spid="6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wipe(right)">
                                      <p:cBhvr>
                                        <p:cTn id="55" dur="500"/>
                                        <p:tgtEl>
                                          <p:spTgt spid="7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wipe(right)">
                                      <p:cBhvr>
                                        <p:cTn id="6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0513" y="299803"/>
            <a:ext cx="2456544" cy="971162"/>
          </a:xfrm>
        </p:spPr>
        <p:txBody>
          <a:bodyPr>
            <a:noAutofit/>
          </a:bodyPr>
          <a:lstStyle/>
          <a:p>
            <a:pPr algn="ctr"/>
            <a:r>
              <a:rPr lang="en-US" sz="3200" b="1" dirty="0">
                <a:solidFill>
                  <a:srgbClr val="0070C0"/>
                </a:solidFill>
                <a:latin typeface="+mn-lt"/>
              </a:rPr>
              <a:t>View</a:t>
            </a:r>
            <a:r>
              <a:rPr lang="en-US" sz="3200" dirty="0">
                <a:latin typeface="+mn-lt"/>
              </a:rPr>
              <a:t> </a:t>
            </a:r>
            <a:r>
              <a:rPr lang="en-US" sz="2400" dirty="0">
                <a:latin typeface="+mn-lt"/>
              </a:rPr>
              <a:t>freq_histogram.py</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pic>
        <p:nvPicPr>
          <p:cNvPr id="6" name="Picture 5">
            <a:extLst>
              <a:ext uri="{FF2B5EF4-FFF2-40B4-BE49-F238E27FC236}">
                <a16:creationId xmlns:a16="http://schemas.microsoft.com/office/drawing/2014/main" id="{A29EFB1F-BB04-1BDC-9CC4-E9D339E45D17}"/>
              </a:ext>
            </a:extLst>
          </p:cNvPr>
          <p:cNvPicPr>
            <a:picLocks noChangeAspect="1"/>
          </p:cNvPicPr>
          <p:nvPr/>
        </p:nvPicPr>
        <p:blipFill>
          <a:blip r:embed="rId2"/>
          <a:stretch>
            <a:fillRect/>
          </a:stretch>
        </p:blipFill>
        <p:spPr>
          <a:xfrm>
            <a:off x="266981" y="421665"/>
            <a:ext cx="5534211" cy="6183679"/>
          </a:xfrm>
          <a:prstGeom prst="rect">
            <a:avLst/>
          </a:prstGeom>
        </p:spPr>
      </p:pic>
      <p:grpSp>
        <p:nvGrpSpPr>
          <p:cNvPr id="36" name="Group 35">
            <a:extLst>
              <a:ext uri="{FF2B5EF4-FFF2-40B4-BE49-F238E27FC236}">
                <a16:creationId xmlns:a16="http://schemas.microsoft.com/office/drawing/2014/main" id="{4CF2A5E2-6A0E-C278-7938-F67A445454DC}"/>
              </a:ext>
            </a:extLst>
          </p:cNvPr>
          <p:cNvGrpSpPr/>
          <p:nvPr/>
        </p:nvGrpSpPr>
        <p:grpSpPr>
          <a:xfrm>
            <a:off x="4232491" y="3708540"/>
            <a:ext cx="1076632" cy="369332"/>
            <a:chOff x="4968362" y="2079211"/>
            <a:chExt cx="1076632" cy="369332"/>
          </a:xfrm>
        </p:grpSpPr>
        <p:cxnSp>
          <p:nvCxnSpPr>
            <p:cNvPr id="37" name="Straight Arrow Connector 36">
              <a:extLst>
                <a:ext uri="{FF2B5EF4-FFF2-40B4-BE49-F238E27FC236}">
                  <a16:creationId xmlns:a16="http://schemas.microsoft.com/office/drawing/2014/main" id="{66B113E2-C7C0-E83D-9F09-275F9396F46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2249B4B-EF25-7E0F-8A64-04662C5C660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9" name="Group 38">
            <a:extLst>
              <a:ext uri="{FF2B5EF4-FFF2-40B4-BE49-F238E27FC236}">
                <a16:creationId xmlns:a16="http://schemas.microsoft.com/office/drawing/2014/main" id="{93BCAA86-619B-96AF-65C0-67CD8EB23E8C}"/>
              </a:ext>
            </a:extLst>
          </p:cNvPr>
          <p:cNvGrpSpPr/>
          <p:nvPr/>
        </p:nvGrpSpPr>
        <p:grpSpPr>
          <a:xfrm>
            <a:off x="4514890" y="3962678"/>
            <a:ext cx="1076632" cy="369332"/>
            <a:chOff x="4704120" y="2356972"/>
            <a:chExt cx="1076632" cy="369332"/>
          </a:xfrm>
        </p:grpSpPr>
        <p:cxnSp>
          <p:nvCxnSpPr>
            <p:cNvPr id="40" name="Straight Arrow Connector 39">
              <a:extLst>
                <a:ext uri="{FF2B5EF4-FFF2-40B4-BE49-F238E27FC236}">
                  <a16:creationId xmlns:a16="http://schemas.microsoft.com/office/drawing/2014/main" id="{80E1E675-7649-1BFE-53D5-BBA58B85297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0EDF323-A11E-92E2-18D5-FF1648CE69D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93732D28-8B0A-F57A-2E9A-A090E99C962A}"/>
              </a:ext>
            </a:extLst>
          </p:cNvPr>
          <p:cNvGrpSpPr/>
          <p:nvPr/>
        </p:nvGrpSpPr>
        <p:grpSpPr>
          <a:xfrm>
            <a:off x="4110343" y="5210414"/>
            <a:ext cx="1068643" cy="369332"/>
            <a:chOff x="3647644" y="4910075"/>
            <a:chExt cx="1068643" cy="369332"/>
          </a:xfrm>
        </p:grpSpPr>
        <p:sp>
          <p:nvSpPr>
            <p:cNvPr id="43" name="TextBox 42">
              <a:extLst>
                <a:ext uri="{FF2B5EF4-FFF2-40B4-BE49-F238E27FC236}">
                  <a16:creationId xmlns:a16="http://schemas.microsoft.com/office/drawing/2014/main" id="{73856AED-8A28-ABDB-04D6-589A19CC04D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A871A93A-F1B6-6A3F-C439-D6EC049B75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80CAB907-E6EA-E1A9-CC9E-25BC9F57AF6D}"/>
              </a:ext>
            </a:extLst>
          </p:cNvPr>
          <p:cNvGrpSpPr/>
          <p:nvPr/>
        </p:nvGrpSpPr>
        <p:grpSpPr>
          <a:xfrm>
            <a:off x="3296391" y="5717667"/>
            <a:ext cx="1064340" cy="369332"/>
            <a:chOff x="3647644" y="5421073"/>
            <a:chExt cx="1064340" cy="369332"/>
          </a:xfrm>
        </p:grpSpPr>
        <p:sp>
          <p:nvSpPr>
            <p:cNvPr id="46" name="TextBox 45">
              <a:extLst>
                <a:ext uri="{FF2B5EF4-FFF2-40B4-BE49-F238E27FC236}">
                  <a16:creationId xmlns:a16="http://schemas.microsoft.com/office/drawing/2014/main" id="{12DE72B7-D4DD-4740-DA21-C45AE0DB1F3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8E8C20F3-4F57-4EF2-1556-82C54D182F4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CA0A2B01-64FE-F650-7B92-C0464B23D30A}"/>
              </a:ext>
            </a:extLst>
          </p:cNvPr>
          <p:cNvGrpSpPr/>
          <p:nvPr/>
        </p:nvGrpSpPr>
        <p:grpSpPr>
          <a:xfrm>
            <a:off x="4554075" y="5965692"/>
            <a:ext cx="1068643" cy="369332"/>
            <a:chOff x="3647644" y="5359159"/>
            <a:chExt cx="1068643" cy="369332"/>
          </a:xfrm>
        </p:grpSpPr>
        <p:sp>
          <p:nvSpPr>
            <p:cNvPr id="49" name="TextBox 48">
              <a:extLst>
                <a:ext uri="{FF2B5EF4-FFF2-40B4-BE49-F238E27FC236}">
                  <a16:creationId xmlns:a16="http://schemas.microsoft.com/office/drawing/2014/main" id="{F49A7D40-3E64-6976-F437-F33B51AAAB4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21F079A2-829B-8DA6-664E-B142BF0742B9}"/>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C9A900F6-E9D1-8BC1-F377-F4A5BABD566B}"/>
              </a:ext>
            </a:extLst>
          </p:cNvPr>
          <p:cNvGrpSpPr/>
          <p:nvPr/>
        </p:nvGrpSpPr>
        <p:grpSpPr>
          <a:xfrm>
            <a:off x="5430493" y="6206924"/>
            <a:ext cx="1076632" cy="369332"/>
            <a:chOff x="2157212" y="5356391"/>
            <a:chExt cx="1076632" cy="369332"/>
          </a:xfrm>
        </p:grpSpPr>
        <p:sp>
          <p:nvSpPr>
            <p:cNvPr id="92" name="TextBox 91">
              <a:extLst>
                <a:ext uri="{FF2B5EF4-FFF2-40B4-BE49-F238E27FC236}">
                  <a16:creationId xmlns:a16="http://schemas.microsoft.com/office/drawing/2014/main" id="{843D90A2-E77D-CD81-9F72-89A7AD3CB20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F158C8F9-2A66-AA1E-6C64-2A76E208367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7" name="Rectangle 96">
            <a:extLst>
              <a:ext uri="{FF2B5EF4-FFF2-40B4-BE49-F238E27FC236}">
                <a16:creationId xmlns:a16="http://schemas.microsoft.com/office/drawing/2014/main" id="{87A24219-1620-1B25-E108-C134FC2EE845}"/>
              </a:ext>
            </a:extLst>
          </p:cNvPr>
          <p:cNvSpPr/>
          <p:nvPr/>
        </p:nvSpPr>
        <p:spPr>
          <a:xfrm>
            <a:off x="1436193" y="5276396"/>
            <a:ext cx="1366967"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0C303549-07BA-362A-1189-FD3206B30656}"/>
              </a:ext>
            </a:extLst>
          </p:cNvPr>
          <p:cNvSpPr txBox="1"/>
          <p:nvPr/>
        </p:nvSpPr>
        <p:spPr>
          <a:xfrm>
            <a:off x="6110700" y="5210414"/>
            <a:ext cx="2771972" cy="369332"/>
          </a:xfrm>
          <a:prstGeom prst="rect">
            <a:avLst/>
          </a:prstGeom>
          <a:noFill/>
        </p:spPr>
        <p:txBody>
          <a:bodyPr wrap="square">
            <a:spAutoFit/>
          </a:bodyPr>
          <a:lstStyle/>
          <a:p>
            <a:pPr algn="ctr"/>
            <a:r>
              <a:rPr lang="en-US" dirty="0">
                <a:hlinkClick r:id="rId3"/>
              </a:rPr>
              <a:t>Lazy Evaluation in Python</a:t>
            </a:r>
            <a:r>
              <a:rPr lang="en-US" dirty="0"/>
              <a:t> </a:t>
            </a:r>
          </a:p>
        </p:txBody>
      </p:sp>
    </p:spTree>
    <p:extLst>
      <p:ext uri="{BB962C8B-B14F-4D97-AF65-F5344CB8AC3E}">
        <p14:creationId xmlns:p14="http://schemas.microsoft.com/office/powerpoint/2010/main" val="355393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righ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righ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right)">
                                      <p:cBhvr>
                                        <p:cTn id="17" dur="500"/>
                                        <p:tgtEl>
                                          <p:spTgt spid="42"/>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barn(inVertical)">
                                      <p:cBhvr>
                                        <p:cTn id="21" dur="500"/>
                                        <p:tgtEl>
                                          <p:spTgt spid="97"/>
                                        </p:tgtEl>
                                      </p:cBhvr>
                                    </p:animEffect>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98"/>
                                        </p:tgtEl>
                                        <p:attrNameLst>
                                          <p:attrName>style.visibility</p:attrName>
                                        </p:attrNameLst>
                                      </p:cBhvr>
                                      <p:to>
                                        <p:strVal val="visible"/>
                                      </p:to>
                                    </p:set>
                                    <p:anim calcmode="lin" valueType="num">
                                      <p:cBhvr additive="base">
                                        <p:cTn id="25" dur="500" fill="hold"/>
                                        <p:tgtEl>
                                          <p:spTgt spid="98"/>
                                        </p:tgtEl>
                                        <p:attrNameLst>
                                          <p:attrName>ppt_x</p:attrName>
                                        </p:attrNameLst>
                                      </p:cBhvr>
                                      <p:tavLst>
                                        <p:tav tm="0">
                                          <p:val>
                                            <p:strVal val="#ppt_x"/>
                                          </p:val>
                                        </p:tav>
                                        <p:tav tm="100000">
                                          <p:val>
                                            <p:strVal val="#ppt_x"/>
                                          </p:val>
                                        </p:tav>
                                      </p:tavLst>
                                    </p:anim>
                                    <p:anim calcmode="lin" valueType="num">
                                      <p:cBhvr additive="base">
                                        <p:cTn id="2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righ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righ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wipe(right)">
                                      <p:cBhvr>
                                        <p:cTn id="4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0ABFCEA-D6B2-91AB-522D-99CCB4C07975}"/>
              </a:ext>
            </a:extLst>
          </p:cNvPr>
          <p:cNvPicPr>
            <a:picLocks noChangeAspect="1"/>
          </p:cNvPicPr>
          <p:nvPr/>
        </p:nvPicPr>
        <p:blipFill>
          <a:blip r:embed="rId2"/>
          <a:stretch>
            <a:fillRect/>
          </a:stretch>
        </p:blipFill>
        <p:spPr>
          <a:xfrm>
            <a:off x="363511" y="1680893"/>
            <a:ext cx="8416977" cy="2535961"/>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sp>
        <p:nvSpPr>
          <p:cNvPr id="51" name="TextBox 50">
            <a:extLst>
              <a:ext uri="{FF2B5EF4-FFF2-40B4-BE49-F238E27FC236}">
                <a16:creationId xmlns:a16="http://schemas.microsoft.com/office/drawing/2014/main" id="{A908CE04-BC93-C215-A4D8-62B8435E2A08}"/>
              </a:ext>
            </a:extLst>
          </p:cNvPr>
          <p:cNvSpPr txBox="1"/>
          <p:nvPr/>
        </p:nvSpPr>
        <p:spPr>
          <a:xfrm>
            <a:off x="2780675" y="4698779"/>
            <a:ext cx="5284032" cy="369332"/>
          </a:xfrm>
          <a:prstGeom prst="rect">
            <a:avLst/>
          </a:prstGeom>
          <a:noFill/>
        </p:spPr>
        <p:txBody>
          <a:bodyPr wrap="square">
            <a:spAutoFit/>
          </a:bodyPr>
          <a:lstStyle/>
          <a:p>
            <a:r>
              <a:rPr lang="en-US" b="1" dirty="0">
                <a:latin typeface="Consolas" panose="020B0609020204030204" pitchFamily="49" charset="0"/>
              </a:rPr>
              <a:t>cd ".\Session 07 - Information Theory\"</a:t>
            </a:r>
          </a:p>
        </p:txBody>
      </p:sp>
      <p:sp>
        <p:nvSpPr>
          <p:cNvPr id="52" name="TextBox 51">
            <a:extLst>
              <a:ext uri="{FF2B5EF4-FFF2-40B4-BE49-F238E27FC236}">
                <a16:creationId xmlns:a16="http://schemas.microsoft.com/office/drawing/2014/main" id="{2A248436-A1A7-B419-5045-77AD50A2F828}"/>
              </a:ext>
            </a:extLst>
          </p:cNvPr>
          <p:cNvSpPr txBox="1"/>
          <p:nvPr/>
        </p:nvSpPr>
        <p:spPr>
          <a:xfrm>
            <a:off x="2780675" y="5116484"/>
            <a:ext cx="5695323" cy="369332"/>
          </a:xfrm>
          <a:prstGeom prst="rect">
            <a:avLst/>
          </a:prstGeom>
          <a:noFill/>
        </p:spPr>
        <p:txBody>
          <a:bodyPr wrap="square">
            <a:spAutoFit/>
          </a:bodyPr>
          <a:lstStyle/>
          <a:p>
            <a:r>
              <a:rPr lang="en-US" b="1" dirty="0">
                <a:latin typeface="Consolas" panose="020B0609020204030204" pitchFamily="49" charset="0"/>
              </a:rPr>
              <a:t>python .\freq_histogram.py .\gettysburg.txt</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23474" y="4768823"/>
            <a:ext cx="1821304" cy="1770090"/>
          </a:xfrm>
          <a:prstGeom prst="wedgeRoundRectCallout">
            <a:avLst>
              <a:gd name="adj1" fmla="val 81014"/>
              <a:gd name="adj2" fmla="val -340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these </a:t>
            </a:r>
            <a:r>
              <a:rPr lang="en-US" dirty="0">
                <a:ln>
                  <a:solidFill>
                    <a:srgbClr val="FFFF00"/>
                  </a:solidFill>
                </a:ln>
                <a:solidFill>
                  <a:srgbClr val="FFFF00"/>
                </a:solidFill>
              </a:rPr>
              <a:t>two</a:t>
            </a:r>
            <a:r>
              <a:rPr lang="en-US" dirty="0"/>
              <a:t> commands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3" name="Rectangle 52">
            <a:extLst>
              <a:ext uri="{FF2B5EF4-FFF2-40B4-BE49-F238E27FC236}">
                <a16:creationId xmlns:a16="http://schemas.microsoft.com/office/drawing/2014/main" id="{6076B3D0-3A71-4D86-112F-2AF0194F9550}"/>
              </a:ext>
            </a:extLst>
          </p:cNvPr>
          <p:cNvSpPr/>
          <p:nvPr/>
        </p:nvSpPr>
        <p:spPr>
          <a:xfrm>
            <a:off x="3699708" y="3500062"/>
            <a:ext cx="2758242"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7C0A5C-B4DC-6198-97D2-44EE3F63437D}"/>
              </a:ext>
            </a:extLst>
          </p:cNvPr>
          <p:cNvSpPr/>
          <p:nvPr/>
        </p:nvSpPr>
        <p:spPr>
          <a:xfrm>
            <a:off x="5838304" y="3949876"/>
            <a:ext cx="2942183"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735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arn(inVertical)">
                                      <p:cBhvr>
                                        <p:cTn id="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5DE069-2C7B-284F-6727-6FF9EB142DBB}"/>
              </a:ext>
            </a:extLst>
          </p:cNvPr>
          <p:cNvPicPr>
            <a:picLocks noChangeAspect="1"/>
          </p:cNvPicPr>
          <p:nvPr/>
        </p:nvPicPr>
        <p:blipFill>
          <a:blip r:embed="rId2"/>
          <a:stretch>
            <a:fillRect/>
          </a:stretch>
        </p:blipFill>
        <p:spPr>
          <a:xfrm>
            <a:off x="1064301" y="1438519"/>
            <a:ext cx="7015397"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dirty="0"/>
          </a:p>
        </p:txBody>
      </p:sp>
      <p:sp>
        <p:nvSpPr>
          <p:cNvPr id="11" name="Rectangle 10">
            <a:extLst>
              <a:ext uri="{FF2B5EF4-FFF2-40B4-BE49-F238E27FC236}">
                <a16:creationId xmlns:a16="http://schemas.microsoft.com/office/drawing/2014/main" id="{43091CD1-CC32-6E88-1B4E-2BF4445C28E7}"/>
              </a:ext>
            </a:extLst>
          </p:cNvPr>
          <p:cNvSpPr/>
          <p:nvPr/>
        </p:nvSpPr>
        <p:spPr>
          <a:xfrm>
            <a:off x="2665386" y="5935964"/>
            <a:ext cx="2791033" cy="4203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72C781-D08A-03F1-328A-FEC2EFD55D4E}"/>
              </a:ext>
            </a:extLst>
          </p:cNvPr>
          <p:cNvSpPr/>
          <p:nvPr/>
        </p:nvSpPr>
        <p:spPr>
          <a:xfrm rot="5400000">
            <a:off x="2939549" y="4961442"/>
            <a:ext cx="2400507" cy="116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C1A44804-FAB3-E477-F8BD-1C9BEBB63480}"/>
              </a:ext>
            </a:extLst>
          </p:cNvPr>
          <p:cNvSpPr/>
          <p:nvPr/>
        </p:nvSpPr>
        <p:spPr>
          <a:xfrm>
            <a:off x="6529152" y="2160661"/>
            <a:ext cx="1986197" cy="1101777"/>
          </a:xfrm>
          <a:prstGeom prst="wedgeRoundRectCallout">
            <a:avLst>
              <a:gd name="adj1" fmla="val 19922"/>
              <a:gd name="adj2" fmla="val -10348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close the plot window to return to</a:t>
            </a:r>
          </a:p>
          <a:p>
            <a:pPr algn="ctr"/>
            <a:r>
              <a:rPr lang="en-US" dirty="0"/>
              <a:t> VS Code</a:t>
            </a:r>
          </a:p>
        </p:txBody>
      </p:sp>
      <p:sp>
        <p:nvSpPr>
          <p:cNvPr id="14" name="Speech Bubble: Rectangle 13">
            <a:extLst>
              <a:ext uri="{FF2B5EF4-FFF2-40B4-BE49-F238E27FC236}">
                <a16:creationId xmlns:a16="http://schemas.microsoft.com/office/drawing/2014/main" id="{A8F3E430-16F2-AA41-4566-5F92EFF66151}"/>
              </a:ext>
            </a:extLst>
          </p:cNvPr>
          <p:cNvSpPr/>
          <p:nvPr/>
        </p:nvSpPr>
        <p:spPr>
          <a:xfrm>
            <a:off x="3385657" y="2627630"/>
            <a:ext cx="2220266" cy="821683"/>
          </a:xfrm>
          <a:prstGeom prst="wedgeRectCallout">
            <a:avLst>
              <a:gd name="adj1" fmla="val -73016"/>
              <a:gd name="adj2" fmla="val -5772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32 (space) appears most often</a:t>
            </a:r>
          </a:p>
        </p:txBody>
      </p:sp>
      <p:sp>
        <p:nvSpPr>
          <p:cNvPr id="15" name="Speech Bubble: Rectangle 14">
            <a:extLst>
              <a:ext uri="{FF2B5EF4-FFF2-40B4-BE49-F238E27FC236}">
                <a16:creationId xmlns:a16="http://schemas.microsoft.com/office/drawing/2014/main" id="{5C4CA410-132F-28B6-BD02-C808B5FFD1C0}"/>
              </a:ext>
            </a:extLst>
          </p:cNvPr>
          <p:cNvSpPr/>
          <p:nvPr/>
        </p:nvSpPr>
        <p:spPr>
          <a:xfrm>
            <a:off x="5378437" y="3924989"/>
            <a:ext cx="2220266" cy="821683"/>
          </a:xfrm>
          <a:prstGeom prst="wedgeRectCallout">
            <a:avLst>
              <a:gd name="adj1" fmla="val -101574"/>
              <a:gd name="adj2" fmla="val -5152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ASCII value 101 (e) is most frequent letter</a:t>
            </a:r>
          </a:p>
        </p:txBody>
      </p:sp>
    </p:spTree>
    <p:extLst>
      <p:ext uri="{BB962C8B-B14F-4D97-AF65-F5344CB8AC3E}">
        <p14:creationId xmlns:p14="http://schemas.microsoft.com/office/powerpoint/2010/main" val="182902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righ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6"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07</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Create and manipulate Python strings</a:t>
            </a:r>
            <a:endParaRPr lang="en-US" sz="2400" b="1" dirty="0"/>
          </a:p>
          <a:p>
            <a:pPr lvl="1">
              <a:spcBef>
                <a:spcPts val="0"/>
              </a:spcBef>
              <a:spcAft>
                <a:spcPts val="1200"/>
              </a:spcAft>
            </a:pPr>
            <a:r>
              <a:rPr lang="en-US" sz="2000" dirty="0"/>
              <a:t>Understand </a:t>
            </a:r>
            <a:r>
              <a:rPr lang="en-US" sz="2000" b="1" dirty="0">
                <a:solidFill>
                  <a:srgbClr val="FF0000"/>
                </a:solidFill>
              </a:rPr>
              <a:t>ASCII</a:t>
            </a:r>
            <a:r>
              <a:rPr lang="en-US" sz="2000" dirty="0">
                <a:solidFill>
                  <a:srgbClr val="FF0000"/>
                </a:solidFill>
              </a:rPr>
              <a:t> </a:t>
            </a:r>
            <a:r>
              <a:rPr lang="en-US" sz="2000" dirty="0"/>
              <a:t>as an encoding mechanism</a:t>
            </a:r>
          </a:p>
          <a:p>
            <a:pPr lvl="1">
              <a:spcBef>
                <a:spcPts val="0"/>
              </a:spcBef>
              <a:spcAft>
                <a:spcPts val="1200"/>
              </a:spcAft>
            </a:pPr>
            <a:r>
              <a:rPr lang="en-US" sz="2000" dirty="0"/>
              <a:t>Read an ASCII </a:t>
            </a:r>
            <a:r>
              <a:rPr lang="en-US" sz="2000" b="1" dirty="0">
                <a:solidFill>
                  <a:srgbClr val="0070C0"/>
                </a:solidFill>
              </a:rPr>
              <a:t>text file</a:t>
            </a:r>
            <a:r>
              <a:rPr lang="en-US" sz="2000" b="1" dirty="0"/>
              <a:t> </a:t>
            </a:r>
            <a:r>
              <a:rPr lang="en-US" sz="2000" dirty="0"/>
              <a:t>stored on disk into a memory buffer</a:t>
            </a:r>
          </a:p>
          <a:p>
            <a:pPr>
              <a:spcBef>
                <a:spcPts val="0"/>
              </a:spcBef>
              <a:spcAft>
                <a:spcPts val="1200"/>
              </a:spcAft>
            </a:pPr>
            <a:r>
              <a:rPr lang="en-US" sz="2400" dirty="0"/>
              <a:t>Encrypt and decrypt files using “</a:t>
            </a:r>
            <a:r>
              <a:rPr lang="en-US" sz="2400" b="1" dirty="0">
                <a:solidFill>
                  <a:srgbClr val="00B050"/>
                </a:solidFill>
              </a:rPr>
              <a:t>Caesar Shift</a:t>
            </a:r>
            <a:r>
              <a:rPr lang="en-US" sz="2400" dirty="0"/>
              <a:t>”</a:t>
            </a:r>
          </a:p>
          <a:p>
            <a:pPr lvl="1">
              <a:spcBef>
                <a:spcPts val="0"/>
              </a:spcBef>
              <a:spcAft>
                <a:spcPts val="1200"/>
              </a:spcAft>
            </a:pPr>
            <a:r>
              <a:rPr lang="en-US" sz="2000" dirty="0"/>
              <a:t>Generate a </a:t>
            </a:r>
            <a:r>
              <a:rPr lang="en-US" sz="2000" b="1" dirty="0"/>
              <a:t>histogram of character frequencies </a:t>
            </a:r>
            <a:r>
              <a:rPr lang="en-US" sz="2000" dirty="0"/>
              <a:t>within a file</a:t>
            </a:r>
          </a:p>
          <a:p>
            <a:pPr lvl="1">
              <a:spcBef>
                <a:spcPts val="0"/>
              </a:spcBef>
              <a:spcAft>
                <a:spcPts val="1200"/>
              </a:spcAft>
            </a:pPr>
            <a:r>
              <a:rPr lang="en-US" sz="2000" dirty="0"/>
              <a:t>Perform </a:t>
            </a:r>
            <a:r>
              <a:rPr lang="en-US" sz="2000" b="1" dirty="0">
                <a:solidFill>
                  <a:srgbClr val="00B050"/>
                </a:solidFill>
              </a:rPr>
              <a:t>bigram analysis</a:t>
            </a:r>
            <a:r>
              <a:rPr lang="en-US" sz="2000" b="1" dirty="0"/>
              <a:t> </a:t>
            </a:r>
            <a:r>
              <a:rPr lang="en-US" sz="2000" dirty="0"/>
              <a:t>on unreadable ciphertext to determine the author’s native language</a:t>
            </a:r>
          </a:p>
          <a:p>
            <a:pPr>
              <a:spcBef>
                <a:spcPts val="0"/>
              </a:spcBef>
              <a:spcAft>
                <a:spcPts val="1200"/>
              </a:spcAft>
            </a:pPr>
            <a:r>
              <a:rPr lang="en-US" sz="2400" dirty="0"/>
              <a:t>Protect digital information using encryption</a:t>
            </a:r>
          </a:p>
          <a:p>
            <a:pPr lvl="1">
              <a:spcBef>
                <a:spcPts val="0"/>
              </a:spcBef>
              <a:spcAft>
                <a:spcPts val="1200"/>
              </a:spcAft>
            </a:pPr>
            <a:r>
              <a:rPr lang="en-US" sz="2000" dirty="0"/>
              <a:t>Advanced Encryption Standard (</a:t>
            </a:r>
            <a:r>
              <a:rPr lang="en-US" sz="2000" b="1" dirty="0"/>
              <a:t>AES</a:t>
            </a:r>
            <a:r>
              <a:rPr lang="en-US" sz="2000" dirty="0"/>
              <a:t>) using a symmetric key</a:t>
            </a:r>
          </a:p>
          <a:p>
            <a:pPr lvl="1">
              <a:spcBef>
                <a:spcPts val="0"/>
              </a:spcBef>
              <a:spcAft>
                <a:spcPts val="1200"/>
              </a:spcAft>
            </a:pPr>
            <a:r>
              <a:rPr lang="en-US" sz="2000" b="1" dirty="0"/>
              <a:t>RSA</a:t>
            </a:r>
            <a:r>
              <a:rPr lang="en-US" sz="2000" dirty="0"/>
              <a:t> Public Key Encryption using asymmetric keys</a:t>
            </a:r>
          </a:p>
          <a:p>
            <a:pPr>
              <a:spcBef>
                <a:spcPts val="0"/>
              </a:spcBef>
              <a:spcAft>
                <a:spcPts val="1200"/>
              </a:spcAft>
            </a:pPr>
            <a:endParaRPr lang="en-US" sz="2400" dirty="0"/>
          </a:p>
          <a:p>
            <a:pPr>
              <a:spcBef>
                <a:spcPts val="0"/>
              </a:spcBef>
              <a:spcAft>
                <a:spcPts val="1200"/>
              </a:spcAft>
            </a:pPr>
            <a:endParaRPr lang="en-US" sz="24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4138734" cy="4700221"/>
          </a:xfrm>
        </p:spPr>
        <p:txBody>
          <a:bodyPr>
            <a:noAutofit/>
          </a:bodyPr>
          <a:lstStyle/>
          <a:p>
            <a:pPr>
              <a:spcBef>
                <a:spcPts val="0"/>
              </a:spcBef>
              <a:spcAft>
                <a:spcPts val="1200"/>
              </a:spcAft>
            </a:pPr>
            <a:r>
              <a:rPr lang="en-US" sz="2400" dirty="0"/>
              <a:t>Roman Emperor </a:t>
            </a:r>
            <a:r>
              <a:rPr lang="en-US" sz="2400" b="1" dirty="0">
                <a:solidFill>
                  <a:srgbClr val="FF0000"/>
                </a:solidFill>
              </a:rPr>
              <a:t>Julius Caesar </a:t>
            </a:r>
            <a:r>
              <a:rPr lang="en-US" sz="2400" dirty="0"/>
              <a:t>used a simple (but effective for its time) encryption scheme for his </a:t>
            </a:r>
            <a:r>
              <a:rPr lang="en-US" sz="2400" u="sng" dirty="0"/>
              <a:t>private</a:t>
            </a:r>
            <a:r>
              <a:rPr lang="en-US" sz="2400" dirty="0"/>
              <a:t> correspondence</a:t>
            </a:r>
          </a:p>
          <a:p>
            <a:pPr>
              <a:spcBef>
                <a:spcPts val="0"/>
              </a:spcBef>
              <a:spcAft>
                <a:spcPts val="1200"/>
              </a:spcAft>
            </a:pPr>
            <a:r>
              <a:rPr lang="en-US" sz="2400" dirty="0"/>
              <a:t>To create “</a:t>
            </a:r>
            <a:r>
              <a:rPr lang="en-US" sz="2400" b="1" dirty="0">
                <a:solidFill>
                  <a:srgbClr val="00B050"/>
                </a:solidFill>
              </a:rPr>
              <a:t>cipher text</a:t>
            </a:r>
            <a:r>
              <a:rPr lang="en-US" sz="2400" dirty="0"/>
              <a:t>” from “</a:t>
            </a:r>
            <a:r>
              <a:rPr lang="en-US" sz="2400" b="1" dirty="0">
                <a:solidFill>
                  <a:srgbClr val="00B050"/>
                </a:solidFill>
              </a:rPr>
              <a:t>plain text</a:t>
            </a:r>
            <a:r>
              <a:rPr lang="en-US" sz="2400" dirty="0"/>
              <a:t>” simply shift the original letters </a:t>
            </a:r>
            <a:r>
              <a:rPr lang="en-US" sz="2400" b="1" dirty="0">
                <a:solidFill>
                  <a:srgbClr val="FF0000"/>
                </a:solidFill>
              </a:rPr>
              <a:t>forward</a:t>
            </a:r>
            <a:r>
              <a:rPr lang="en-US" sz="2400" dirty="0"/>
              <a:t> (</a:t>
            </a:r>
            <a:r>
              <a:rPr lang="en-US" sz="2400" b="1" i="1" dirty="0"/>
              <a:t>or</a:t>
            </a:r>
            <a:r>
              <a:rPr lang="en-US" sz="2400" dirty="0"/>
              <a:t> </a:t>
            </a:r>
            <a:r>
              <a:rPr lang="en-US" sz="2400" b="1" i="1" dirty="0"/>
              <a:t>backward</a:t>
            </a:r>
            <a:r>
              <a:rPr lang="en-US" sz="2400" dirty="0"/>
              <a:t>) a given number of letters in the alphabet</a:t>
            </a:r>
          </a:p>
          <a:p>
            <a:pPr>
              <a:spcBef>
                <a:spcPts val="0"/>
              </a:spcBef>
              <a:spcAft>
                <a:spcPts val="1200"/>
              </a:spcAft>
            </a:pPr>
            <a:r>
              <a:rPr lang="en-US" sz="2400" dirty="0"/>
              <a:t>To decrypt the message, simply </a:t>
            </a:r>
            <a:r>
              <a:rPr lang="en-US" sz="2400" b="1" dirty="0">
                <a:solidFill>
                  <a:srgbClr val="0070C0"/>
                </a:solidFill>
              </a:rPr>
              <a:t>reverse the sign of the shift</a:t>
            </a:r>
          </a:p>
          <a:p>
            <a:pPr>
              <a:spcBef>
                <a:spcPts val="0"/>
              </a:spcBef>
              <a:spcAft>
                <a:spcPts val="1200"/>
              </a:spcAft>
            </a:pPr>
            <a:endParaRPr lang="en-US" sz="2000" dirty="0"/>
          </a:p>
          <a:p>
            <a:pPr lvl="1">
              <a:spcBef>
                <a:spcPts val="0"/>
              </a:spcBef>
              <a:spcAft>
                <a:spcPts val="1200"/>
              </a:spcAft>
            </a:pPr>
            <a:endParaRPr lang="en-US" sz="2000" dirty="0"/>
          </a:p>
        </p:txBody>
      </p:sp>
      <p:pic>
        <p:nvPicPr>
          <p:cNvPr id="5" name="Picture 4"/>
          <p:cNvPicPr>
            <a:picLocks noChangeAspect="1"/>
          </p:cNvPicPr>
          <p:nvPr/>
        </p:nvPicPr>
        <p:blipFill rotWithShape="1">
          <a:blip r:embed="rId2"/>
          <a:srcRect r="1051"/>
          <a:stretch/>
        </p:blipFill>
        <p:spPr>
          <a:xfrm>
            <a:off x="4913787" y="2314712"/>
            <a:ext cx="3849823" cy="2734026"/>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Tree>
    <p:extLst>
      <p:ext uri="{BB962C8B-B14F-4D97-AF65-F5344CB8AC3E}">
        <p14:creationId xmlns:p14="http://schemas.microsoft.com/office/powerpoint/2010/main" val="401814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dirty="0"/>
              <a:t>Consider Lincoln’s Gettysburg Address:</a:t>
            </a:r>
          </a:p>
          <a:p>
            <a:pPr marL="457200" lvl="1" indent="0">
              <a:spcBef>
                <a:spcPts val="0"/>
              </a:spcBef>
              <a:spcAft>
                <a:spcPts val="1200"/>
              </a:spcAft>
              <a:buNone/>
            </a:pPr>
            <a:r>
              <a:rPr lang="en-US" sz="2000" dirty="0">
                <a:solidFill>
                  <a:srgbClr val="00B050"/>
                </a:solidFill>
              </a:rPr>
              <a:t>Four score and seven years ago our fathers brought forth on this continent a new nation, conceived in liberty, and dedicated to the proposition that all men are created equal.</a:t>
            </a:r>
          </a:p>
          <a:p>
            <a:pPr marL="457200" lvl="1" indent="0">
              <a:spcBef>
                <a:spcPts val="0"/>
              </a:spcBef>
              <a:spcAft>
                <a:spcPts val="1200"/>
              </a:spcAft>
              <a:buNone/>
            </a:pPr>
            <a:r>
              <a:rPr lang="en-US" sz="2000" dirty="0">
                <a:solidFill>
                  <a:srgbClr val="00B050"/>
                </a:solidFill>
              </a:rPr>
              <a:t>Now we are engaged in a great civil war, testing whether that nation, or any nation so conceived and so dedicated, can long endure</a:t>
            </a:r>
            <a:r>
              <a:rPr lang="en-US" sz="2000" dirty="0"/>
              <a:t>…</a:t>
            </a:r>
          </a:p>
          <a:p>
            <a:pPr>
              <a:spcBef>
                <a:spcPts val="0"/>
              </a:spcBef>
              <a:spcAft>
                <a:spcPts val="1200"/>
              </a:spcAft>
            </a:pPr>
            <a:r>
              <a:rPr lang="en-US" sz="2400" dirty="0"/>
              <a:t>How effective is the Caesar Shift at encrypting </a:t>
            </a:r>
            <a:r>
              <a:rPr lang="en-US" sz="2400" b="1" dirty="0">
                <a:solidFill>
                  <a:srgbClr val="0070C0"/>
                </a:solidFill>
              </a:rPr>
              <a:t>plaintext</a:t>
            </a:r>
            <a:r>
              <a:rPr lang="en-US" sz="2400" dirty="0"/>
              <a:t>?</a:t>
            </a:r>
          </a:p>
          <a:p>
            <a:pPr>
              <a:spcBef>
                <a:spcPts val="0"/>
              </a:spcBef>
              <a:spcAft>
                <a:spcPts val="1200"/>
              </a:spcAft>
            </a:pPr>
            <a:r>
              <a:rPr lang="en-US" sz="2400" dirty="0"/>
              <a:t>What if we shifted each letter by</a:t>
            </a:r>
            <a:r>
              <a:rPr lang="en-US" sz="2400" i="1" dirty="0"/>
              <a:t> </a:t>
            </a:r>
            <a:r>
              <a:rPr lang="en-US" sz="2400" dirty="0"/>
              <a:t>just </a:t>
            </a:r>
            <a:r>
              <a:rPr lang="en-US" sz="2400" b="1" dirty="0">
                <a:solidFill>
                  <a:srgbClr val="FF0000"/>
                </a:solidFill>
              </a:rPr>
              <a:t>one</a:t>
            </a:r>
            <a:r>
              <a:rPr lang="en-US" sz="2400" i="1" dirty="0"/>
              <a:t> </a:t>
            </a:r>
            <a:r>
              <a:rPr lang="en-US" sz="2400" dirty="0"/>
              <a:t>position?</a:t>
            </a:r>
          </a:p>
          <a:p>
            <a:pPr lvl="1">
              <a:spcBef>
                <a:spcPts val="0"/>
              </a:spcBef>
              <a:spcAft>
                <a:spcPts val="1200"/>
              </a:spcAft>
            </a:pPr>
            <a:r>
              <a:rPr lang="en-US" sz="2000" dirty="0"/>
              <a:t>Simply add </a:t>
            </a:r>
            <a:r>
              <a:rPr lang="en-US" sz="2000" b="1" dirty="0"/>
              <a:t>+1</a:t>
            </a:r>
            <a:r>
              <a:rPr lang="en-US" sz="2000" dirty="0"/>
              <a:t> to the ASCII value of each plaintext character</a:t>
            </a:r>
          </a:p>
          <a:p>
            <a:pPr lvl="1">
              <a:spcBef>
                <a:spcPts val="0"/>
              </a:spcBef>
              <a:spcAft>
                <a:spcPts val="1200"/>
              </a:spcAft>
            </a:pPr>
            <a:r>
              <a:rPr lang="en-US" sz="2000" dirty="0"/>
              <a:t>Save the shifted values to a new </a:t>
            </a:r>
            <a:r>
              <a:rPr lang="en-US" sz="2000" b="1" dirty="0">
                <a:solidFill>
                  <a:srgbClr val="7030A0"/>
                </a:solidFill>
              </a:rPr>
              <a:t>ciphertext</a:t>
            </a:r>
            <a:r>
              <a:rPr lang="en-US" sz="2000" dirty="0"/>
              <a:t> file</a:t>
            </a:r>
            <a:endParaRPr lang="en-US" sz="1600" dirty="0"/>
          </a:p>
          <a:p>
            <a:pPr>
              <a:spcBef>
                <a:spcPts val="0"/>
              </a:spcBef>
              <a:spcAft>
                <a:spcPts val="1200"/>
              </a:spcAft>
            </a:pP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73189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up)">
                                      <p:cBhvr>
                                        <p:cTn id="12" dur="500"/>
                                        <p:tgtEl>
                                          <p:spTgt spid="3">
                                            <p:txEl>
                                              <p:pRg st="4" end="4"/>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up)">
                                      <p:cBhvr>
                                        <p:cTn id="15" dur="500"/>
                                        <p:tgtEl>
                                          <p:spTgt spid="3">
                                            <p:txEl>
                                              <p:pRg st="5" end="5"/>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up)">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pic>
        <p:nvPicPr>
          <p:cNvPr id="8" name="Picture 7"/>
          <p:cNvPicPr>
            <a:picLocks noChangeAspect="1"/>
          </p:cNvPicPr>
          <p:nvPr/>
        </p:nvPicPr>
        <p:blipFill rotWithShape="1">
          <a:blip r:embed="rId2"/>
          <a:srcRect l="1617" t="9920" r="4163" b="14340"/>
          <a:stretch/>
        </p:blipFill>
        <p:spPr>
          <a:xfrm>
            <a:off x="1660160" y="1798821"/>
            <a:ext cx="5823679" cy="3837482"/>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22</a:t>
            </a:fld>
            <a:endParaRPr lang="en-US" dirty="0"/>
          </a:p>
        </p:txBody>
      </p:sp>
    </p:spTree>
    <p:extLst>
      <p:ext uri="{BB962C8B-B14F-4D97-AF65-F5344CB8AC3E}">
        <p14:creationId xmlns:p14="http://schemas.microsoft.com/office/powerpoint/2010/main" val="655278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dirty="0"/>
              <a:t>If we are given a text file written in </a:t>
            </a:r>
            <a:r>
              <a:rPr lang="en-US" sz="2400" b="1" dirty="0">
                <a:solidFill>
                  <a:srgbClr val="0070C0"/>
                </a:solidFill>
              </a:rPr>
              <a:t>English</a:t>
            </a:r>
            <a:r>
              <a:rPr lang="en-US" sz="2400" dirty="0"/>
              <a:t> and encrypted by a </a:t>
            </a:r>
            <a:r>
              <a:rPr lang="en-US" sz="2400" b="1" dirty="0"/>
              <a:t>Caesar Shift</a:t>
            </a:r>
            <a:r>
              <a:rPr lang="en-US" sz="2400" dirty="0"/>
              <a:t>, can we figure out </a:t>
            </a:r>
            <a:r>
              <a:rPr lang="en-US" sz="2400" b="1" dirty="0">
                <a:solidFill>
                  <a:srgbClr val="FF0000"/>
                </a:solidFill>
              </a:rPr>
              <a:t>what</a:t>
            </a:r>
            <a:r>
              <a:rPr lang="en-US" sz="2400" dirty="0"/>
              <a:t> </a:t>
            </a:r>
            <a:r>
              <a:rPr lang="en-US" sz="2400" b="1" dirty="0">
                <a:solidFill>
                  <a:srgbClr val="FF0000"/>
                </a:solidFill>
              </a:rPr>
              <a:t>shift value</a:t>
            </a:r>
            <a:r>
              <a:rPr lang="en-US" sz="2400" dirty="0"/>
              <a:t> was used?</a:t>
            </a:r>
          </a:p>
          <a:p>
            <a:pPr>
              <a:spcBef>
                <a:spcPts val="0"/>
              </a:spcBef>
              <a:spcAft>
                <a:spcPts val="1200"/>
              </a:spcAft>
            </a:pPr>
            <a:r>
              <a:rPr lang="en-US" sz="2400" dirty="0"/>
              <a:t>We could use “</a:t>
            </a:r>
            <a:r>
              <a:rPr lang="en-US" sz="2400" b="1" dirty="0"/>
              <a:t>brute force</a:t>
            </a:r>
            <a:r>
              <a:rPr lang="en-US" sz="2400" dirty="0"/>
              <a:t>” and try every possible value to see what shift produces legible prose…</a:t>
            </a:r>
          </a:p>
          <a:p>
            <a:pPr lvl="1">
              <a:spcBef>
                <a:spcPts val="0"/>
              </a:spcBef>
              <a:spcAft>
                <a:spcPts val="1200"/>
              </a:spcAft>
            </a:pPr>
            <a:r>
              <a:rPr lang="en-US" sz="2000" b="1" dirty="0">
                <a:solidFill>
                  <a:srgbClr val="00B050"/>
                </a:solidFill>
              </a:rPr>
              <a:t>But we'd need to possibly try every shift value from +1 to +255</a:t>
            </a:r>
          </a:p>
          <a:p>
            <a:pPr lvl="1">
              <a:spcBef>
                <a:spcPts val="0"/>
              </a:spcBef>
              <a:spcAft>
                <a:spcPts val="1200"/>
              </a:spcAft>
            </a:pPr>
            <a:r>
              <a:rPr lang="en-US" sz="2000" dirty="0"/>
              <a:t>It would take a long time to sift through all the decrypted files because all incorrect </a:t>
            </a:r>
            <a:r>
              <a:rPr lang="en-US" sz="2000" b="1" dirty="0"/>
              <a:t>shift</a:t>
            </a:r>
            <a:r>
              <a:rPr lang="en-US" sz="2000" dirty="0"/>
              <a:t> values generate more </a:t>
            </a:r>
            <a:r>
              <a:rPr lang="en-US" sz="2000" i="1" dirty="0"/>
              <a:t>gibberish</a:t>
            </a:r>
            <a:endParaRPr lang="en-US" sz="2000" dirty="0"/>
          </a:p>
          <a:p>
            <a:pPr>
              <a:spcBef>
                <a:spcPts val="0"/>
              </a:spcBef>
              <a:spcAft>
                <a:spcPts val="1200"/>
              </a:spcAft>
            </a:pPr>
            <a:r>
              <a:rPr lang="en-US" sz="2400" dirty="0"/>
              <a:t>Can we gleam any insight from analyzing the </a:t>
            </a:r>
            <a:r>
              <a:rPr lang="en-US" sz="2400" b="1" dirty="0">
                <a:solidFill>
                  <a:srgbClr val="FF0000"/>
                </a:solidFill>
              </a:rPr>
              <a:t>character histogram</a:t>
            </a:r>
            <a:r>
              <a:rPr lang="en-US" sz="2400" dirty="0"/>
              <a:t> of the </a:t>
            </a:r>
            <a:r>
              <a:rPr lang="en-US" sz="2400" u="sng" dirty="0"/>
              <a:t>encrypted</a:t>
            </a:r>
            <a:r>
              <a:rPr lang="en-US" sz="2400" dirty="0"/>
              <a:t> file? </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Tree>
    <p:extLst>
      <p:ext uri="{BB962C8B-B14F-4D97-AF65-F5344CB8AC3E}">
        <p14:creationId xmlns:p14="http://schemas.microsoft.com/office/powerpoint/2010/main" val="105345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010C297-3693-7D99-6CB5-5D3ECF76DC83}"/>
              </a:ext>
            </a:extLst>
          </p:cNvPr>
          <p:cNvPicPr>
            <a:picLocks noChangeAspect="1"/>
          </p:cNvPicPr>
          <p:nvPr/>
        </p:nvPicPr>
        <p:blipFill>
          <a:blip r:embed="rId2"/>
          <a:stretch>
            <a:fillRect/>
          </a:stretch>
        </p:blipFill>
        <p:spPr>
          <a:xfrm>
            <a:off x="452446" y="1650647"/>
            <a:ext cx="8239108" cy="367946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ciphertext1.txt</a:t>
            </a:r>
          </a:p>
        </p:txBody>
      </p:sp>
      <p:sp>
        <p:nvSpPr>
          <p:cNvPr id="3" name="Slide Number Placeholder 2"/>
          <p:cNvSpPr>
            <a:spLocks noGrp="1"/>
          </p:cNvSpPr>
          <p:nvPr>
            <p:ph type="sldNum" sz="quarter" idx="12"/>
          </p:nvPr>
        </p:nvSpPr>
        <p:spPr/>
        <p:txBody>
          <a:bodyPr/>
          <a:lstStyle/>
          <a:p>
            <a:fld id="{650AD656-6FF9-465D-B7B0-1CD0DD39CD23}" type="slidenum">
              <a:rPr lang="en-US" smtClean="0"/>
              <a:t>24</a:t>
            </a:fld>
            <a:endParaRPr lang="en-US" dirty="0"/>
          </a:p>
        </p:txBody>
      </p:sp>
      <p:sp>
        <p:nvSpPr>
          <p:cNvPr id="7" name="Thought Bubble: Cloud 6">
            <a:extLst>
              <a:ext uri="{FF2B5EF4-FFF2-40B4-BE49-F238E27FC236}">
                <a16:creationId xmlns:a16="http://schemas.microsoft.com/office/drawing/2014/main" id="{92E5AE8C-AB9C-4AC0-AEE1-C6935097235E}"/>
              </a:ext>
            </a:extLst>
          </p:cNvPr>
          <p:cNvSpPr/>
          <p:nvPr/>
        </p:nvSpPr>
        <p:spPr>
          <a:xfrm>
            <a:off x="5884605" y="1191967"/>
            <a:ext cx="2462982" cy="1319981"/>
          </a:xfrm>
          <a:prstGeom prst="cloudCallout">
            <a:avLst>
              <a:gd name="adj1" fmla="val -17648"/>
              <a:gd name="adj2" fmla="val 8885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shift made this?</a:t>
            </a:r>
          </a:p>
        </p:txBody>
      </p:sp>
    </p:spTree>
    <p:extLst>
      <p:ext uri="{BB962C8B-B14F-4D97-AF65-F5344CB8AC3E}">
        <p14:creationId xmlns:p14="http://schemas.microsoft.com/office/powerpoint/2010/main" val="338254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BC5140-E6A9-0FCA-7055-3D087417C4C0}"/>
              </a:ext>
            </a:extLst>
          </p:cNvPr>
          <p:cNvPicPr>
            <a:picLocks noChangeAspect="1"/>
          </p:cNvPicPr>
          <p:nvPr/>
        </p:nvPicPr>
        <p:blipFill>
          <a:blip r:embed="rId2"/>
          <a:stretch>
            <a:fillRect/>
          </a:stretch>
        </p:blipFill>
        <p:spPr>
          <a:xfrm>
            <a:off x="404734" y="2292707"/>
            <a:ext cx="8334531" cy="492010"/>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2787181" y="3734396"/>
            <a:ext cx="5939851" cy="369332"/>
          </a:xfrm>
          <a:prstGeom prst="rect">
            <a:avLst/>
          </a:prstGeom>
          <a:noFill/>
        </p:spPr>
        <p:txBody>
          <a:bodyPr wrap="square">
            <a:spAutoFit/>
          </a:bodyPr>
          <a:lstStyle/>
          <a:p>
            <a:r>
              <a:rPr lang="en-US" b="1" dirty="0">
                <a:latin typeface="Consolas" panose="020B0609020204030204" pitchFamily="49" charset="0"/>
              </a:rPr>
              <a:t>python .\freq_histogram.py .\ciphertext1.txt</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29980" y="3386735"/>
            <a:ext cx="1821304" cy="1770090"/>
          </a:xfrm>
          <a:prstGeom prst="wedgeRoundRectCallout">
            <a:avLst>
              <a:gd name="adj1" fmla="val 78133"/>
              <a:gd name="adj2" fmla="val -18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You must enter this command in the </a:t>
            </a:r>
            <a:r>
              <a:rPr lang="en-US" dirty="0">
                <a:ln>
                  <a:solidFill>
                    <a:schemeClr val="tx1"/>
                  </a:solidFill>
                </a:ln>
                <a:solidFill>
                  <a:schemeClr val="tx1"/>
                </a:solidFill>
              </a:rPr>
              <a:t>TERMINAL</a:t>
            </a:r>
            <a:r>
              <a:rPr lang="en-US" dirty="0"/>
              <a:t> window in</a:t>
            </a:r>
          </a:p>
          <a:p>
            <a:pPr algn="ctr"/>
            <a:r>
              <a:rPr lang="en-US" dirty="0"/>
              <a:t>VS Code</a:t>
            </a:r>
          </a:p>
        </p:txBody>
      </p:sp>
      <p:sp>
        <p:nvSpPr>
          <p:cNvPr id="53" name="Rectangle 52">
            <a:extLst>
              <a:ext uri="{FF2B5EF4-FFF2-40B4-BE49-F238E27FC236}">
                <a16:creationId xmlns:a16="http://schemas.microsoft.com/office/drawing/2014/main" id="{6076B3D0-3A71-4D86-112F-2AF0194F9550}"/>
              </a:ext>
            </a:extLst>
          </p:cNvPr>
          <p:cNvSpPr/>
          <p:nvPr/>
        </p:nvSpPr>
        <p:spPr>
          <a:xfrm>
            <a:off x="5757107" y="2529036"/>
            <a:ext cx="2982157"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27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7B8412-1B83-6FE7-23B2-3DEDF1171C0A}"/>
              </a:ext>
            </a:extLst>
          </p:cNvPr>
          <p:cNvPicPr>
            <a:picLocks noChangeAspect="1"/>
          </p:cNvPicPr>
          <p:nvPr/>
        </p:nvPicPr>
        <p:blipFill>
          <a:blip r:embed="rId2"/>
          <a:stretch>
            <a:fillRect/>
          </a:stretch>
        </p:blipFill>
        <p:spPr>
          <a:xfrm>
            <a:off x="1064301" y="1438519"/>
            <a:ext cx="7015398" cy="5054355"/>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freq_histogram.py</a:t>
            </a:r>
          </a:p>
        </p:txBody>
      </p:sp>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sp>
        <p:nvSpPr>
          <p:cNvPr id="13" name="Speech Bubble: Rectangle 12">
            <a:extLst>
              <a:ext uri="{FF2B5EF4-FFF2-40B4-BE49-F238E27FC236}">
                <a16:creationId xmlns:a16="http://schemas.microsoft.com/office/drawing/2014/main" id="{23173870-BA11-6175-FF22-E632330725EE}"/>
              </a:ext>
            </a:extLst>
          </p:cNvPr>
          <p:cNvSpPr/>
          <p:nvPr/>
        </p:nvSpPr>
        <p:spPr>
          <a:xfrm>
            <a:off x="5550391" y="3313298"/>
            <a:ext cx="2747134" cy="778483"/>
          </a:xfrm>
          <a:prstGeom prst="wedgeRectCallout">
            <a:avLst>
              <a:gd name="adj1" fmla="val -67423"/>
              <a:gd name="adj2" fmla="val -553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shift value was used for this Caesar encryption?</a:t>
            </a:r>
          </a:p>
        </p:txBody>
      </p:sp>
    </p:spTree>
    <p:extLst>
      <p:ext uri="{BB962C8B-B14F-4D97-AF65-F5344CB8AC3E}">
        <p14:creationId xmlns:p14="http://schemas.microsoft.com/office/powerpoint/2010/main" val="6893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Caesar Decrypt</a:t>
            </a:r>
          </a:p>
        </p:txBody>
      </p:sp>
      <p:sp>
        <p:nvSpPr>
          <p:cNvPr id="3" name="Content Placeholder 2"/>
          <p:cNvSpPr>
            <a:spLocks noGrp="1"/>
          </p:cNvSpPr>
          <p:nvPr>
            <p:ph idx="1"/>
          </p:nvPr>
        </p:nvSpPr>
        <p:spPr>
          <a:xfrm>
            <a:off x="613020" y="1825624"/>
            <a:ext cx="7902330" cy="4622067"/>
          </a:xfrm>
        </p:spPr>
        <p:txBody>
          <a:bodyPr>
            <a:noAutofit/>
          </a:bodyPr>
          <a:lstStyle/>
          <a:p>
            <a:pPr>
              <a:spcBef>
                <a:spcPts val="0"/>
              </a:spcBef>
              <a:spcAft>
                <a:spcPts val="1200"/>
              </a:spcAft>
            </a:pPr>
            <a:r>
              <a:rPr lang="en-US" sz="2400" b="1" dirty="0">
                <a:solidFill>
                  <a:srgbClr val="FF0000"/>
                </a:solidFill>
              </a:rPr>
              <a:t>Your mission is to decrypt the </a:t>
            </a:r>
            <a:r>
              <a:rPr lang="en-US" sz="2400" b="1" dirty="0"/>
              <a:t>ciphertext1.txt </a:t>
            </a:r>
            <a:r>
              <a:rPr lang="en-US" sz="2400" b="1" dirty="0">
                <a:solidFill>
                  <a:srgbClr val="FF0000"/>
                </a:solidFill>
              </a:rPr>
              <a:t>file</a:t>
            </a:r>
          </a:p>
          <a:p>
            <a:pPr>
              <a:spcBef>
                <a:spcPts val="0"/>
              </a:spcBef>
              <a:spcAft>
                <a:spcPts val="1200"/>
              </a:spcAft>
            </a:pPr>
            <a:r>
              <a:rPr lang="en-US" sz="2400" dirty="0"/>
              <a:t>What if the survival of your country depended upon your ability to crack the encryption?</a:t>
            </a:r>
            <a:endParaRPr lang="en-US" sz="2000" dirty="0"/>
          </a:p>
        </p:txBody>
      </p:sp>
      <p:sp>
        <p:nvSpPr>
          <p:cNvPr id="5" name="Slide Number Placeholder 4"/>
          <p:cNvSpPr>
            <a:spLocks noGrp="1"/>
          </p:cNvSpPr>
          <p:nvPr>
            <p:ph type="sldNum" sz="quarter" idx="12"/>
          </p:nvPr>
        </p:nvSpPr>
        <p:spPr/>
        <p:txBody>
          <a:bodyPr/>
          <a:lstStyle/>
          <a:p>
            <a:fld id="{650AD656-6FF9-465D-B7B0-1CD0DD39CD23}" type="slidenum">
              <a:rPr lang="en-US" smtClean="0"/>
              <a:t>27</a:t>
            </a:fld>
            <a:endParaRPr lang="en-US" dirty="0"/>
          </a:p>
        </p:txBody>
      </p:sp>
      <p:pic>
        <p:nvPicPr>
          <p:cNvPr id="6" name="Picture 5">
            <a:extLst>
              <a:ext uri="{FF2B5EF4-FFF2-40B4-BE49-F238E27FC236}">
                <a16:creationId xmlns:a16="http://schemas.microsoft.com/office/drawing/2014/main" id="{C7F7B3C0-87C3-2BD8-7385-945EEAAB115D}"/>
              </a:ext>
            </a:extLst>
          </p:cNvPr>
          <p:cNvPicPr>
            <a:picLocks noChangeAspect="1"/>
          </p:cNvPicPr>
          <p:nvPr/>
        </p:nvPicPr>
        <p:blipFill>
          <a:blip r:embed="rId2"/>
          <a:stretch>
            <a:fillRect/>
          </a:stretch>
        </p:blipFill>
        <p:spPr>
          <a:xfrm>
            <a:off x="1706380" y="3223868"/>
            <a:ext cx="5731240" cy="3223823"/>
          </a:xfrm>
          <a:prstGeom prst="rect">
            <a:avLst/>
          </a:prstGeom>
        </p:spPr>
      </p:pic>
    </p:spTree>
    <p:extLst>
      <p:ext uri="{BB962C8B-B14F-4D97-AF65-F5344CB8AC3E}">
        <p14:creationId xmlns:p14="http://schemas.microsoft.com/office/powerpoint/2010/main" val="1211299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28</a:t>
            </a:fld>
            <a:endParaRPr lang="en-US" dirty="0"/>
          </a:p>
        </p:txBody>
      </p:sp>
      <p:pic>
        <p:nvPicPr>
          <p:cNvPr id="6" name="Picture 5">
            <a:extLst>
              <a:ext uri="{FF2B5EF4-FFF2-40B4-BE49-F238E27FC236}">
                <a16:creationId xmlns:a16="http://schemas.microsoft.com/office/drawing/2014/main" id="{3A03BD62-FA3B-9C52-CCA0-F94DD43568AA}"/>
              </a:ext>
            </a:extLst>
          </p:cNvPr>
          <p:cNvPicPr>
            <a:picLocks noChangeAspect="1"/>
          </p:cNvPicPr>
          <p:nvPr/>
        </p:nvPicPr>
        <p:blipFill>
          <a:blip r:embed="rId2"/>
          <a:stretch>
            <a:fillRect/>
          </a:stretch>
        </p:blipFill>
        <p:spPr>
          <a:xfrm>
            <a:off x="1210095" y="1575901"/>
            <a:ext cx="6723809" cy="4895238"/>
          </a:xfrm>
          <a:prstGeom prst="rect">
            <a:avLst/>
          </a:prstGeom>
        </p:spPr>
      </p:pic>
      <p:grpSp>
        <p:nvGrpSpPr>
          <p:cNvPr id="11" name="Group 10">
            <a:extLst>
              <a:ext uri="{FF2B5EF4-FFF2-40B4-BE49-F238E27FC236}">
                <a16:creationId xmlns:a16="http://schemas.microsoft.com/office/drawing/2014/main" id="{529B0FE2-EA9A-2185-F229-35F18C5FA90E}"/>
              </a:ext>
            </a:extLst>
          </p:cNvPr>
          <p:cNvGrpSpPr/>
          <p:nvPr/>
        </p:nvGrpSpPr>
        <p:grpSpPr>
          <a:xfrm>
            <a:off x="4087859" y="4240053"/>
            <a:ext cx="1076632" cy="369332"/>
            <a:chOff x="4968362" y="2079211"/>
            <a:chExt cx="1076632" cy="369332"/>
          </a:xfrm>
        </p:grpSpPr>
        <p:cxnSp>
          <p:nvCxnSpPr>
            <p:cNvPr id="12" name="Straight Arrow Connector 11">
              <a:extLst>
                <a:ext uri="{FF2B5EF4-FFF2-40B4-BE49-F238E27FC236}">
                  <a16:creationId xmlns:a16="http://schemas.microsoft.com/office/drawing/2014/main" id="{01F141BB-80EB-5EB4-2F84-CBDE3F580B0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47E6588-1C5B-CCCC-82E6-6C639867920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613391F5-1974-8910-B3C0-F41749C2306E}"/>
              </a:ext>
            </a:extLst>
          </p:cNvPr>
          <p:cNvGrpSpPr/>
          <p:nvPr/>
        </p:nvGrpSpPr>
        <p:grpSpPr>
          <a:xfrm>
            <a:off x="4237755" y="4757161"/>
            <a:ext cx="1076632" cy="369332"/>
            <a:chOff x="4704120" y="2356972"/>
            <a:chExt cx="1076632" cy="369332"/>
          </a:xfrm>
        </p:grpSpPr>
        <p:cxnSp>
          <p:nvCxnSpPr>
            <p:cNvPr id="15" name="Straight Arrow Connector 14">
              <a:extLst>
                <a:ext uri="{FF2B5EF4-FFF2-40B4-BE49-F238E27FC236}">
                  <a16:creationId xmlns:a16="http://schemas.microsoft.com/office/drawing/2014/main" id="{BB8C551F-424E-328E-BAB4-D39E6CB7F1E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CF62FD-0455-DC02-2632-A13C3B96237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D554E420-B8E8-51FF-AA30-777C029A5EB1}"/>
              </a:ext>
            </a:extLst>
          </p:cNvPr>
          <p:cNvGrpSpPr/>
          <p:nvPr/>
        </p:nvGrpSpPr>
        <p:grpSpPr>
          <a:xfrm>
            <a:off x="4637285" y="5539000"/>
            <a:ext cx="1068643" cy="369332"/>
            <a:chOff x="3647644" y="4910075"/>
            <a:chExt cx="1068643" cy="369332"/>
          </a:xfrm>
        </p:grpSpPr>
        <p:sp>
          <p:nvSpPr>
            <p:cNvPr id="18" name="TextBox 17">
              <a:extLst>
                <a:ext uri="{FF2B5EF4-FFF2-40B4-BE49-F238E27FC236}">
                  <a16:creationId xmlns:a16="http://schemas.microsoft.com/office/drawing/2014/main" id="{CCB7131B-A53B-8A07-4C68-93A77CFD480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7D991306-9AD3-059C-2A83-DF8B7B879BB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CB61FDF-D7E7-C66F-6D14-07220674AA1C}"/>
              </a:ext>
            </a:extLst>
          </p:cNvPr>
          <p:cNvGrpSpPr/>
          <p:nvPr/>
        </p:nvGrpSpPr>
        <p:grpSpPr>
          <a:xfrm>
            <a:off x="5151973" y="5806076"/>
            <a:ext cx="1064340" cy="369332"/>
            <a:chOff x="3647644" y="5421073"/>
            <a:chExt cx="1064340" cy="369332"/>
          </a:xfrm>
        </p:grpSpPr>
        <p:sp>
          <p:nvSpPr>
            <p:cNvPr id="21" name="TextBox 20">
              <a:extLst>
                <a:ext uri="{FF2B5EF4-FFF2-40B4-BE49-F238E27FC236}">
                  <a16:creationId xmlns:a16="http://schemas.microsoft.com/office/drawing/2014/main" id="{349911D9-D3FF-9DE3-7D14-8589B010CA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31736372-A1C2-415F-176D-9C42854CCB7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5D2B10EE-779B-44D7-DB6E-99BFE48D268D}"/>
              </a:ext>
            </a:extLst>
          </p:cNvPr>
          <p:cNvGrpSpPr/>
          <p:nvPr/>
        </p:nvGrpSpPr>
        <p:grpSpPr>
          <a:xfrm>
            <a:off x="4927760" y="6064332"/>
            <a:ext cx="1068643" cy="369332"/>
            <a:chOff x="3647644" y="5359159"/>
            <a:chExt cx="1068643" cy="369332"/>
          </a:xfrm>
        </p:grpSpPr>
        <p:sp>
          <p:nvSpPr>
            <p:cNvPr id="24" name="TextBox 23">
              <a:extLst>
                <a:ext uri="{FF2B5EF4-FFF2-40B4-BE49-F238E27FC236}">
                  <a16:creationId xmlns:a16="http://schemas.microsoft.com/office/drawing/2014/main" id="{5AE45CE0-190D-4D39-1A1C-9505972D56B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9B3A6797-63B3-5BF9-F0C2-81C0082E1F6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420A4673-3CF7-6D69-963A-C84E418967B1}"/>
              </a:ext>
            </a:extLst>
          </p:cNvPr>
          <p:cNvGrpSpPr/>
          <p:nvPr/>
        </p:nvGrpSpPr>
        <p:grpSpPr>
          <a:xfrm>
            <a:off x="5583114" y="2145324"/>
            <a:ext cx="1076632" cy="369332"/>
            <a:chOff x="2157212" y="5356391"/>
            <a:chExt cx="1076632" cy="369332"/>
          </a:xfrm>
        </p:grpSpPr>
        <p:sp>
          <p:nvSpPr>
            <p:cNvPr id="27" name="TextBox 26">
              <a:extLst>
                <a:ext uri="{FF2B5EF4-FFF2-40B4-BE49-F238E27FC236}">
                  <a16:creationId xmlns:a16="http://schemas.microsoft.com/office/drawing/2014/main" id="{B072AD13-C2C7-0751-B797-94D4A4CB4CB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C16AB568-8435-07AC-FFC8-A58FD87598A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07A0619-F9EE-1735-40A8-59F8D6A4F731}"/>
              </a:ext>
            </a:extLst>
          </p:cNvPr>
          <p:cNvGrpSpPr/>
          <p:nvPr/>
        </p:nvGrpSpPr>
        <p:grpSpPr>
          <a:xfrm>
            <a:off x="5562804" y="2667161"/>
            <a:ext cx="1076632" cy="369332"/>
            <a:chOff x="2157212" y="5356391"/>
            <a:chExt cx="1076632" cy="369332"/>
          </a:xfrm>
        </p:grpSpPr>
        <p:sp>
          <p:nvSpPr>
            <p:cNvPr id="30" name="TextBox 29">
              <a:extLst>
                <a:ext uri="{FF2B5EF4-FFF2-40B4-BE49-F238E27FC236}">
                  <a16:creationId xmlns:a16="http://schemas.microsoft.com/office/drawing/2014/main" id="{18B517D2-7C55-9FDC-E6DD-90195B63AC4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8F152303-F8B7-1A94-8A70-8D75156B0F9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6D9B92E-3504-AA87-61D0-2E836DBAFD48}"/>
              </a:ext>
            </a:extLst>
          </p:cNvPr>
          <p:cNvGrpSpPr/>
          <p:nvPr/>
        </p:nvGrpSpPr>
        <p:grpSpPr>
          <a:xfrm>
            <a:off x="7194921" y="2924469"/>
            <a:ext cx="1076632" cy="369332"/>
            <a:chOff x="2157212" y="5356391"/>
            <a:chExt cx="1076632" cy="369332"/>
          </a:xfrm>
        </p:grpSpPr>
        <p:sp>
          <p:nvSpPr>
            <p:cNvPr id="33" name="TextBox 32">
              <a:extLst>
                <a:ext uri="{FF2B5EF4-FFF2-40B4-BE49-F238E27FC236}">
                  <a16:creationId xmlns:a16="http://schemas.microsoft.com/office/drawing/2014/main" id="{F0BB586F-8B21-131C-3474-64097F40048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CB1314CE-BE9B-6FF8-C993-F7BC5BC5EE6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50A11DBF-D6DA-DACE-959C-074FB73AD9C3}"/>
              </a:ext>
            </a:extLst>
          </p:cNvPr>
          <p:cNvGrpSpPr/>
          <p:nvPr/>
        </p:nvGrpSpPr>
        <p:grpSpPr>
          <a:xfrm>
            <a:off x="5485733" y="1886778"/>
            <a:ext cx="1076632" cy="369332"/>
            <a:chOff x="2157212" y="5356391"/>
            <a:chExt cx="1076632" cy="369332"/>
          </a:xfrm>
        </p:grpSpPr>
        <p:sp>
          <p:nvSpPr>
            <p:cNvPr id="36" name="TextBox 35">
              <a:extLst>
                <a:ext uri="{FF2B5EF4-FFF2-40B4-BE49-F238E27FC236}">
                  <a16:creationId xmlns:a16="http://schemas.microsoft.com/office/drawing/2014/main" id="{D7C62656-D400-B047-5B43-DBEBF357AE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D20CC930-51ED-B55B-60FC-83784C65C4A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2D2BA41-27A2-61CD-9AED-7EFE63BF717C}"/>
              </a:ext>
            </a:extLst>
          </p:cNvPr>
          <p:cNvGrpSpPr/>
          <p:nvPr/>
        </p:nvGrpSpPr>
        <p:grpSpPr>
          <a:xfrm>
            <a:off x="4627514" y="3448030"/>
            <a:ext cx="1076632" cy="369332"/>
            <a:chOff x="2157212" y="5356391"/>
            <a:chExt cx="1076632" cy="369332"/>
          </a:xfrm>
        </p:grpSpPr>
        <p:sp>
          <p:nvSpPr>
            <p:cNvPr id="39" name="TextBox 38">
              <a:extLst>
                <a:ext uri="{FF2B5EF4-FFF2-40B4-BE49-F238E27FC236}">
                  <a16:creationId xmlns:a16="http://schemas.microsoft.com/office/drawing/2014/main" id="{C3DEA719-3B35-ABEE-2DC6-7A957FA0000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7E7CA4EE-F5B4-781B-DB5A-D114A4A1D5A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800C35B3-6408-20AF-B34B-B53D3B3F1A8F}"/>
              </a:ext>
            </a:extLst>
          </p:cNvPr>
          <p:cNvSpPr/>
          <p:nvPr/>
        </p:nvSpPr>
        <p:spPr>
          <a:xfrm>
            <a:off x="2491859" y="4801546"/>
            <a:ext cx="888424"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66A8CC8-99B2-AEEA-D07F-23EEE2A1F1A6}"/>
              </a:ext>
            </a:extLst>
          </p:cNvPr>
          <p:cNvSpPr/>
          <p:nvPr/>
        </p:nvSpPr>
        <p:spPr>
          <a:xfrm>
            <a:off x="1689175" y="1937770"/>
            <a:ext cx="589330"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6632977-8DE5-AE42-57C6-7D684A90A094}"/>
              </a:ext>
            </a:extLst>
          </p:cNvPr>
          <p:cNvSpPr txBox="1"/>
          <p:nvPr/>
        </p:nvSpPr>
        <p:spPr>
          <a:xfrm>
            <a:off x="380671" y="2370471"/>
            <a:ext cx="1388283" cy="923330"/>
          </a:xfrm>
          <a:prstGeom prst="rect">
            <a:avLst/>
          </a:prstGeom>
          <a:solidFill>
            <a:schemeClr val="bg1"/>
          </a:solidFill>
          <a:ln>
            <a:solidFill>
              <a:schemeClr val="tx1"/>
            </a:solidFill>
          </a:ln>
        </p:spPr>
        <p:txBody>
          <a:bodyPr wrap="square">
            <a:spAutoFit/>
          </a:bodyPr>
          <a:lstStyle/>
          <a:p>
            <a:pPr algn="ctr"/>
            <a:r>
              <a:rPr lang="en-US" dirty="0">
                <a:hlinkClick r:id="rId3"/>
              </a:rPr>
              <a:t>Python Context Managers</a:t>
            </a:r>
            <a:r>
              <a:rPr lang="en-US" dirty="0"/>
              <a:t> </a:t>
            </a:r>
          </a:p>
        </p:txBody>
      </p:sp>
    </p:spTree>
    <p:extLst>
      <p:ext uri="{BB962C8B-B14F-4D97-AF65-F5344CB8AC3E}">
        <p14:creationId xmlns:p14="http://schemas.microsoft.com/office/powerpoint/2010/main" val="37381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barn(inVertical)">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righ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right)">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right)">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right)">
                                      <p:cBhvr>
                                        <p:cTn id="40" dur="500"/>
                                        <p:tgtEl>
                                          <p:spTgt spid="35"/>
                                        </p:tgtEl>
                                      </p:cBhvr>
                                    </p:animEffect>
                                  </p:childTnLst>
                                </p:cTn>
                              </p:par>
                            </p:childTnLst>
                          </p:cTn>
                        </p:par>
                        <p:par>
                          <p:cTn id="41" fill="hold">
                            <p:stCondLst>
                              <p:cond delay="500"/>
                            </p:stCondLst>
                            <p:childTnLst>
                              <p:par>
                                <p:cTn id="42" presetID="16" presetClass="entr" presetSubtype="21"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barn(inVertical)">
                                      <p:cBhvr>
                                        <p:cTn id="44" dur="500"/>
                                        <p:tgtEl>
                                          <p:spTgt spid="42"/>
                                        </p:tgtEl>
                                      </p:cBhvr>
                                    </p:animEffect>
                                  </p:childTnLst>
                                </p:cTn>
                              </p:par>
                            </p:childTnLst>
                          </p:cTn>
                        </p:par>
                        <p:par>
                          <p:cTn id="45" fill="hold">
                            <p:stCondLst>
                              <p:cond delay="1000"/>
                            </p:stCondLst>
                            <p:childTnLst>
                              <p:par>
                                <p:cTn id="46" presetID="2" presetClass="entr" presetSubtype="8"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0-#ppt_w/2"/>
                                          </p:val>
                                        </p:tav>
                                        <p:tav tm="100000">
                                          <p:val>
                                            <p:strVal val="#ppt_x"/>
                                          </p:val>
                                        </p:tav>
                                      </p:tavLst>
                                    </p:anim>
                                    <p:anim calcmode="lin" valueType="num">
                                      <p:cBhvr additive="base">
                                        <p:cTn id="49"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wipe(right)">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right)">
                                      <p:cBhvr>
                                        <p:cTn id="59" dur="500"/>
                                        <p:tgtEl>
                                          <p:spTgt spid="2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right)">
                                      <p:cBhvr>
                                        <p:cTn id="64" dur="500"/>
                                        <p:tgtEl>
                                          <p:spTgt spid="3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wipe(right)">
                                      <p:cBhvr>
                                        <p:cTn id="6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29</a:t>
            </a:fld>
            <a:endParaRPr lang="en-US" dirty="0"/>
          </a:p>
        </p:txBody>
      </p:sp>
      <p:pic>
        <p:nvPicPr>
          <p:cNvPr id="7" name="Picture 6">
            <a:extLst>
              <a:ext uri="{FF2B5EF4-FFF2-40B4-BE49-F238E27FC236}">
                <a16:creationId xmlns:a16="http://schemas.microsoft.com/office/drawing/2014/main" id="{7E9488A4-2CC0-4D14-B52C-808AE6B315E1}"/>
              </a:ext>
            </a:extLst>
          </p:cNvPr>
          <p:cNvPicPr>
            <a:picLocks noChangeAspect="1"/>
          </p:cNvPicPr>
          <p:nvPr/>
        </p:nvPicPr>
        <p:blipFill>
          <a:blip r:embed="rId3"/>
          <a:stretch>
            <a:fillRect/>
          </a:stretch>
        </p:blipFill>
        <p:spPr>
          <a:xfrm>
            <a:off x="628650" y="2154255"/>
            <a:ext cx="7886700" cy="2828776"/>
          </a:xfrm>
          <a:prstGeom prst="rect">
            <a:avLst/>
          </a:prstGeom>
        </p:spPr>
      </p:pic>
    </p:spTree>
    <p:extLst>
      <p:ext uri="{BB962C8B-B14F-4D97-AF65-F5344CB8AC3E}">
        <p14:creationId xmlns:p14="http://schemas.microsoft.com/office/powerpoint/2010/main" val="200647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Python Strings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pPr>
              <a:spcBef>
                <a:spcPts val="0"/>
              </a:spcBef>
              <a:spcAft>
                <a:spcPts val="1200"/>
              </a:spcAft>
            </a:pPr>
            <a:r>
              <a:rPr lang="en-US" sz="2400" dirty="0"/>
              <a:t>Textual data in Python is handled with </a:t>
            </a:r>
            <a:r>
              <a:rPr lang="en-US" sz="2400" b="1" dirty="0">
                <a:solidFill>
                  <a:srgbClr val="0070C0"/>
                </a:solidFill>
              </a:rPr>
              <a:t>str</a:t>
            </a:r>
            <a:r>
              <a:rPr lang="en-US" sz="2400" dirty="0"/>
              <a:t> objects, commonly known as strings</a:t>
            </a:r>
          </a:p>
          <a:p>
            <a:pPr>
              <a:spcBef>
                <a:spcPts val="0"/>
              </a:spcBef>
              <a:spcAft>
                <a:spcPts val="1200"/>
              </a:spcAft>
            </a:pPr>
            <a:r>
              <a:rPr lang="en-US" sz="2400" dirty="0"/>
              <a:t>A Python string is just an </a:t>
            </a:r>
            <a:r>
              <a:rPr lang="en-US" sz="2400" b="1" dirty="0"/>
              <a:t>array of integers</a:t>
            </a:r>
            <a:r>
              <a:rPr lang="en-US" sz="2400" dirty="0"/>
              <a:t> representing </a:t>
            </a:r>
            <a:r>
              <a:rPr lang="en-US" sz="2400" b="1" dirty="0">
                <a:solidFill>
                  <a:srgbClr val="FF0000"/>
                </a:solidFill>
              </a:rPr>
              <a:t>Unicode</a:t>
            </a:r>
            <a:r>
              <a:rPr lang="en-US" sz="2400" dirty="0"/>
              <a:t> characters – they are </a:t>
            </a:r>
            <a:r>
              <a:rPr lang="en-US" sz="2400" u="sng" dirty="0"/>
              <a:t>not</a:t>
            </a:r>
            <a:r>
              <a:rPr lang="en-US" sz="2400" dirty="0"/>
              <a:t> like "C" strings where each character is a byte of fixed size (8 bits)</a:t>
            </a:r>
          </a:p>
          <a:p>
            <a:pPr>
              <a:spcBef>
                <a:spcPts val="0"/>
              </a:spcBef>
              <a:spcAft>
                <a:spcPts val="1200"/>
              </a:spcAft>
            </a:pPr>
            <a:r>
              <a:rPr lang="en-US" sz="2400" dirty="0"/>
              <a:t>Python does not have a character type – in Python an individual character is simply </a:t>
            </a:r>
            <a:r>
              <a:rPr lang="en-US" sz="2400" i="1" dirty="0"/>
              <a:t>another</a:t>
            </a:r>
            <a:r>
              <a:rPr lang="en-US" sz="2400" dirty="0"/>
              <a:t> string with </a:t>
            </a:r>
            <a:r>
              <a:rPr lang="en-US" sz="2400" b="1" dirty="0">
                <a:solidFill>
                  <a:srgbClr val="00B050"/>
                </a:solidFill>
              </a:rPr>
              <a:t>len() </a:t>
            </a:r>
            <a:r>
              <a:rPr lang="en-US" sz="2400" b="1" dirty="0"/>
              <a:t>= 1</a:t>
            </a:r>
          </a:p>
          <a:p>
            <a:pPr>
              <a:spcBef>
                <a:spcPts val="0"/>
              </a:spcBef>
              <a:spcAft>
                <a:spcPts val="1200"/>
              </a:spcAft>
            </a:pPr>
            <a:r>
              <a:rPr lang="en-US" sz="2400" dirty="0"/>
              <a:t>Because a Python string is a </a:t>
            </a:r>
            <a:r>
              <a:rPr lang="en-US" sz="2400" b="1" dirty="0">
                <a:solidFill>
                  <a:srgbClr val="0070C0"/>
                </a:solidFill>
              </a:rPr>
              <a:t>Sequence</a:t>
            </a:r>
            <a:r>
              <a:rPr lang="en-US" sz="2400" dirty="0"/>
              <a:t> type, individual elements can be directly accessed using the </a:t>
            </a:r>
            <a:r>
              <a:rPr lang="en-US" sz="2400" b="1" dirty="0"/>
              <a:t>[]</a:t>
            </a:r>
            <a:r>
              <a:rPr lang="en-US" sz="2400" dirty="0"/>
              <a:t> operator</a:t>
            </a:r>
          </a:p>
          <a:p>
            <a:pPr>
              <a:spcBef>
                <a:spcPts val="0"/>
              </a:spcBef>
              <a:spcAft>
                <a:spcPts val="1200"/>
              </a:spcAft>
            </a:pPr>
            <a:r>
              <a:rPr lang="en-US" sz="2400" dirty="0"/>
              <a:t>String literals in your Python source codes must be surrounded by </a:t>
            </a:r>
            <a:r>
              <a:rPr lang="en-US" sz="2400" i="1" dirty="0"/>
              <a:t>either</a:t>
            </a:r>
            <a:r>
              <a:rPr lang="en-US" sz="2400" dirty="0"/>
              <a:t> single or double quotation marks</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a:t>
            </a:fld>
            <a:endParaRPr lang="en-US"/>
          </a:p>
        </p:txBody>
      </p:sp>
    </p:spTree>
    <p:extLst>
      <p:ext uri="{BB962C8B-B14F-4D97-AF65-F5344CB8AC3E}">
        <p14:creationId xmlns:p14="http://schemas.microsoft.com/office/powerpoint/2010/main" val="915992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BBEA84-7EC3-4BCC-5884-7D4CEB13E11D}"/>
              </a:ext>
            </a:extLst>
          </p:cNvPr>
          <p:cNvPicPr>
            <a:picLocks noChangeAspect="1"/>
          </p:cNvPicPr>
          <p:nvPr/>
        </p:nvPicPr>
        <p:blipFill>
          <a:blip r:embed="rId2"/>
          <a:stretch>
            <a:fillRect/>
          </a:stretch>
        </p:blipFill>
        <p:spPr>
          <a:xfrm>
            <a:off x="290967" y="2292707"/>
            <a:ext cx="8562066" cy="473696"/>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caesar_decrypt.py</a:t>
            </a:r>
          </a:p>
        </p:txBody>
      </p:sp>
      <p:sp>
        <p:nvSpPr>
          <p:cNvPr id="4" name="Slide Number Placeholder 3"/>
          <p:cNvSpPr>
            <a:spLocks noGrp="1"/>
          </p:cNvSpPr>
          <p:nvPr>
            <p:ph type="sldNum" sz="quarter" idx="12"/>
          </p:nvPr>
        </p:nvSpPr>
        <p:spPr/>
        <p:txBody>
          <a:bodyPr/>
          <a:lstStyle/>
          <a:p>
            <a:fld id="{650AD656-6FF9-465D-B7B0-1CD0DD39CD23}" type="slidenum">
              <a:rPr lang="en-US" smtClean="0"/>
              <a:t>30</a:t>
            </a:fld>
            <a:endParaRPr lang="en-US" dirty="0"/>
          </a:p>
        </p:txBody>
      </p:sp>
      <p:sp>
        <p:nvSpPr>
          <p:cNvPr id="52" name="TextBox 51">
            <a:extLst>
              <a:ext uri="{FF2B5EF4-FFF2-40B4-BE49-F238E27FC236}">
                <a16:creationId xmlns:a16="http://schemas.microsoft.com/office/drawing/2014/main" id="{2A248436-A1A7-B419-5045-77AD50A2F828}"/>
              </a:ext>
            </a:extLst>
          </p:cNvPr>
          <p:cNvSpPr txBox="1"/>
          <p:nvPr/>
        </p:nvSpPr>
        <p:spPr>
          <a:xfrm>
            <a:off x="1461046" y="3368421"/>
            <a:ext cx="6221908" cy="369332"/>
          </a:xfrm>
          <a:prstGeom prst="rect">
            <a:avLst/>
          </a:prstGeom>
          <a:noFill/>
        </p:spPr>
        <p:txBody>
          <a:bodyPr wrap="square">
            <a:spAutoFit/>
          </a:bodyPr>
          <a:lstStyle/>
          <a:p>
            <a:r>
              <a:rPr lang="en-US" b="1" dirty="0">
                <a:latin typeface="Consolas" panose="020B0609020204030204" pitchFamily="49" charset="0"/>
              </a:rPr>
              <a:t>python .\caesar_decrypt.py .\ciphertext1.txt -45</a:t>
            </a:r>
          </a:p>
        </p:txBody>
      </p:sp>
      <p:sp>
        <p:nvSpPr>
          <p:cNvPr id="10" name="Speech Bubble: Rectangle with Corners Rounded 9">
            <a:extLst>
              <a:ext uri="{FF2B5EF4-FFF2-40B4-BE49-F238E27FC236}">
                <a16:creationId xmlns:a16="http://schemas.microsoft.com/office/drawing/2014/main" id="{0C1CAE8E-6969-5A8A-10F4-B053353D14E2}"/>
              </a:ext>
            </a:extLst>
          </p:cNvPr>
          <p:cNvSpPr/>
          <p:nvPr/>
        </p:nvSpPr>
        <p:spPr>
          <a:xfrm>
            <a:off x="4926092" y="4488147"/>
            <a:ext cx="2560558" cy="1117809"/>
          </a:xfrm>
          <a:prstGeom prst="wedgeRoundRectCallout">
            <a:avLst>
              <a:gd name="adj1" fmla="val 39495"/>
              <a:gd name="adj2" fmla="val -1169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decryption key is the </a:t>
            </a:r>
            <a:r>
              <a:rPr lang="en-US" b="1" dirty="0"/>
              <a:t>inverse</a:t>
            </a:r>
            <a:r>
              <a:rPr lang="en-US" dirty="0"/>
              <a:t> (negative) </a:t>
            </a:r>
            <a:r>
              <a:rPr lang="en-US" dirty="0">
                <a:ln>
                  <a:solidFill>
                    <a:srgbClr val="FFFF00"/>
                  </a:solidFill>
                </a:ln>
                <a:solidFill>
                  <a:srgbClr val="FFFF00"/>
                </a:solidFill>
              </a:rPr>
              <a:t>shift</a:t>
            </a:r>
            <a:r>
              <a:rPr lang="en-US" dirty="0"/>
              <a:t> value</a:t>
            </a:r>
          </a:p>
        </p:txBody>
      </p:sp>
      <p:sp>
        <p:nvSpPr>
          <p:cNvPr id="53" name="Rectangle 52">
            <a:extLst>
              <a:ext uri="{FF2B5EF4-FFF2-40B4-BE49-F238E27FC236}">
                <a16:creationId xmlns:a16="http://schemas.microsoft.com/office/drawing/2014/main" id="{6076B3D0-3A71-4D86-112F-2AF0194F9550}"/>
              </a:ext>
            </a:extLst>
          </p:cNvPr>
          <p:cNvSpPr/>
          <p:nvPr/>
        </p:nvSpPr>
        <p:spPr>
          <a:xfrm>
            <a:off x="5598826" y="2529036"/>
            <a:ext cx="3254207"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52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476D0D-BFA1-4AF4-BDCD-56B57BD77F3A}"/>
              </a:ext>
            </a:extLst>
          </p:cNvPr>
          <p:cNvPicPr>
            <a:picLocks noChangeAspect="1"/>
          </p:cNvPicPr>
          <p:nvPr/>
        </p:nvPicPr>
        <p:blipFill>
          <a:blip r:embed="rId2"/>
          <a:stretch>
            <a:fillRect/>
          </a:stretch>
        </p:blipFill>
        <p:spPr>
          <a:xfrm>
            <a:off x="362177" y="3577455"/>
            <a:ext cx="5289389" cy="3063874"/>
          </a:xfrm>
          <a:prstGeom prst="rect">
            <a:avLst/>
          </a:prstGeom>
          <a:ln>
            <a:noFill/>
          </a:ln>
        </p:spPr>
      </p:pic>
      <p:pic>
        <p:nvPicPr>
          <p:cNvPr id="6" name="Picture 5">
            <a:extLst>
              <a:ext uri="{FF2B5EF4-FFF2-40B4-BE49-F238E27FC236}">
                <a16:creationId xmlns:a16="http://schemas.microsoft.com/office/drawing/2014/main" id="{0C70CFD4-210D-4DD1-A239-8FDAF58883E3}"/>
              </a:ext>
            </a:extLst>
          </p:cNvPr>
          <p:cNvPicPr>
            <a:picLocks noChangeAspect="1"/>
          </p:cNvPicPr>
          <p:nvPr/>
        </p:nvPicPr>
        <p:blipFill>
          <a:blip r:embed="rId3"/>
          <a:stretch>
            <a:fillRect/>
          </a:stretch>
        </p:blipFill>
        <p:spPr>
          <a:xfrm>
            <a:off x="362177" y="365126"/>
            <a:ext cx="5289388" cy="3063874"/>
          </a:xfrm>
          <a:prstGeom prst="rect">
            <a:avLst/>
          </a:prstGeom>
          <a:ln>
            <a:noFill/>
          </a:ln>
        </p:spPr>
      </p:pic>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sp>
        <p:nvSpPr>
          <p:cNvPr id="8" name="Rectangle 7">
            <a:extLst>
              <a:ext uri="{FF2B5EF4-FFF2-40B4-BE49-F238E27FC236}">
                <a16:creationId xmlns:a16="http://schemas.microsoft.com/office/drawing/2014/main" id="{677CCAA5-C432-4EDC-B466-6267FF95859E}"/>
              </a:ext>
            </a:extLst>
          </p:cNvPr>
          <p:cNvSpPr/>
          <p:nvPr/>
        </p:nvSpPr>
        <p:spPr>
          <a:xfrm>
            <a:off x="1354931" y="3093245"/>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8C5B56E-01D6-4C2C-8B21-5D82FF6FCAEF}"/>
              </a:ext>
            </a:extLst>
          </p:cNvPr>
          <p:cNvSpPr/>
          <p:nvPr/>
        </p:nvSpPr>
        <p:spPr>
          <a:xfrm>
            <a:off x="2102644" y="6304314"/>
            <a:ext cx="11191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Connector: Elbow 11">
            <a:extLst>
              <a:ext uri="{FF2B5EF4-FFF2-40B4-BE49-F238E27FC236}">
                <a16:creationId xmlns:a16="http://schemas.microsoft.com/office/drawing/2014/main" id="{E09A2A99-52FE-4AAD-B7A7-629D83DD86DB}"/>
              </a:ext>
            </a:extLst>
          </p:cNvPr>
          <p:cNvCxnSpPr>
            <a:cxnSpLocks/>
            <a:stCxn id="8" idx="2"/>
            <a:endCxn id="10" idx="1"/>
          </p:cNvCxnSpPr>
          <p:nvPr/>
        </p:nvCxnSpPr>
        <p:spPr>
          <a:xfrm rot="16200000" flipH="1">
            <a:off x="203620" y="4510065"/>
            <a:ext cx="3106294" cy="691753"/>
          </a:xfrm>
          <a:prstGeom prst="bentConnector2">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479E9DD9-2C6D-400C-8D86-AC68EEC01AB0}"/>
              </a:ext>
            </a:extLst>
          </p:cNvPr>
          <p:cNvSpPr/>
          <p:nvPr/>
        </p:nvSpPr>
        <p:spPr>
          <a:xfrm>
            <a:off x="5937954" y="2511808"/>
            <a:ext cx="2476002" cy="1543998"/>
          </a:xfrm>
          <a:prstGeom prst="wedgeRectCallout">
            <a:avLst>
              <a:gd name="adj1" fmla="val -77915"/>
              <a:gd name="adj2" fmla="val 539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Notice the </a:t>
            </a:r>
            <a:r>
              <a:rPr lang="en-US" b="1" i="1" dirty="0">
                <a:solidFill>
                  <a:schemeClr val="tx1"/>
                </a:solidFill>
              </a:rPr>
              <a:t>relative</a:t>
            </a:r>
            <a:r>
              <a:rPr lang="en-US" dirty="0">
                <a:solidFill>
                  <a:schemeClr val="tx1"/>
                </a:solidFill>
              </a:rPr>
              <a:t> letter frequencies (individual bar heights) are the same before and after encryption</a:t>
            </a:r>
          </a:p>
        </p:txBody>
      </p:sp>
      <p:sp>
        <p:nvSpPr>
          <p:cNvPr id="19" name="TextBox 18">
            <a:extLst>
              <a:ext uri="{FF2B5EF4-FFF2-40B4-BE49-F238E27FC236}">
                <a16:creationId xmlns:a16="http://schemas.microsoft.com/office/drawing/2014/main" id="{4A510C21-24BB-40F1-B5BE-3ACB21F92581}"/>
              </a:ext>
            </a:extLst>
          </p:cNvPr>
          <p:cNvSpPr txBox="1"/>
          <p:nvPr/>
        </p:nvSpPr>
        <p:spPr>
          <a:xfrm>
            <a:off x="4028076" y="690492"/>
            <a:ext cx="1075334" cy="369332"/>
          </a:xfrm>
          <a:prstGeom prst="rect">
            <a:avLst/>
          </a:prstGeom>
          <a:noFill/>
        </p:spPr>
        <p:txBody>
          <a:bodyPr wrap="square" rtlCol="0">
            <a:spAutoFit/>
          </a:bodyPr>
          <a:lstStyle/>
          <a:p>
            <a:pPr algn="ctr"/>
            <a:r>
              <a:rPr lang="en-US" dirty="0">
                <a:solidFill>
                  <a:srgbClr val="7030A0"/>
                </a:solidFill>
              </a:rPr>
              <a:t>plaintext</a:t>
            </a:r>
          </a:p>
        </p:txBody>
      </p:sp>
      <p:sp>
        <p:nvSpPr>
          <p:cNvPr id="20" name="TextBox 19">
            <a:extLst>
              <a:ext uri="{FF2B5EF4-FFF2-40B4-BE49-F238E27FC236}">
                <a16:creationId xmlns:a16="http://schemas.microsoft.com/office/drawing/2014/main" id="{D6BF6DCC-8B0C-482A-8603-8ABF832156AE}"/>
              </a:ext>
            </a:extLst>
          </p:cNvPr>
          <p:cNvSpPr txBox="1"/>
          <p:nvPr/>
        </p:nvSpPr>
        <p:spPr>
          <a:xfrm>
            <a:off x="3930862" y="3905803"/>
            <a:ext cx="1172548" cy="369332"/>
          </a:xfrm>
          <a:prstGeom prst="rect">
            <a:avLst/>
          </a:prstGeom>
          <a:noFill/>
        </p:spPr>
        <p:txBody>
          <a:bodyPr wrap="square" rtlCol="0">
            <a:spAutoFit/>
          </a:bodyPr>
          <a:lstStyle/>
          <a:p>
            <a:pPr algn="ctr"/>
            <a:r>
              <a:rPr lang="en-US" dirty="0">
                <a:solidFill>
                  <a:srgbClr val="7030A0"/>
                </a:solidFill>
              </a:rPr>
              <a:t>ciphertext</a:t>
            </a:r>
          </a:p>
        </p:txBody>
      </p:sp>
    </p:spTree>
    <p:extLst>
      <p:ext uri="{BB962C8B-B14F-4D97-AF65-F5344CB8AC3E}">
        <p14:creationId xmlns:p14="http://schemas.microsoft.com/office/powerpoint/2010/main" val="214340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1+#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Caesar Shift Cipher</a:t>
            </a:r>
          </a:p>
        </p:txBody>
      </p:sp>
      <p:sp>
        <p:nvSpPr>
          <p:cNvPr id="11" name="TextBox 10"/>
          <p:cNvSpPr txBox="1"/>
          <p:nvPr/>
        </p:nvSpPr>
        <p:spPr>
          <a:xfrm>
            <a:off x="2091348" y="1557976"/>
            <a:ext cx="4961304" cy="1569660"/>
          </a:xfrm>
          <a:prstGeom prst="rect">
            <a:avLst/>
          </a:prstGeom>
          <a:noFill/>
        </p:spPr>
        <p:txBody>
          <a:bodyPr wrap="square" rtlCol="0">
            <a:spAutoFit/>
          </a:bodyPr>
          <a:lstStyle/>
          <a:p>
            <a:pPr algn="ctr"/>
            <a:r>
              <a:rPr lang="en-US" sz="2400" dirty="0"/>
              <a:t>Because the </a:t>
            </a:r>
            <a:r>
              <a:rPr lang="en-US" sz="2400" b="1" dirty="0"/>
              <a:t>Caesar Shift </a:t>
            </a:r>
            <a:r>
              <a:rPr lang="en-US" sz="2400" dirty="0"/>
              <a:t>is a </a:t>
            </a:r>
            <a:r>
              <a:rPr lang="en-US" sz="2400" b="1" dirty="0">
                <a:solidFill>
                  <a:srgbClr val="FF0000"/>
                </a:solidFill>
              </a:rPr>
              <a:t>monoalphabetic substitution cipher</a:t>
            </a:r>
            <a:r>
              <a:rPr lang="en-US" sz="2400" dirty="0"/>
              <a:t>, it is susceptible to </a:t>
            </a:r>
            <a:r>
              <a:rPr lang="en-US" sz="2400" b="1" dirty="0">
                <a:solidFill>
                  <a:srgbClr val="00B050"/>
                </a:solidFill>
              </a:rPr>
              <a:t>cryptanalysis</a:t>
            </a:r>
            <a:r>
              <a:rPr lang="en-US" sz="2400" dirty="0"/>
              <a:t> (breaking) by </a:t>
            </a:r>
            <a:r>
              <a:rPr lang="en-US" sz="2400" b="1" dirty="0">
                <a:solidFill>
                  <a:srgbClr val="00B050"/>
                </a:solidFill>
              </a:rPr>
              <a:t>frequency analysis</a:t>
            </a:r>
          </a:p>
        </p:txBody>
      </p:sp>
      <p:sp>
        <p:nvSpPr>
          <p:cNvPr id="3" name="Slide Number Placeholder 2"/>
          <p:cNvSpPr>
            <a:spLocks noGrp="1"/>
          </p:cNvSpPr>
          <p:nvPr>
            <p:ph type="sldNum" sz="quarter" idx="12"/>
          </p:nvPr>
        </p:nvSpPr>
        <p:spPr/>
        <p:txBody>
          <a:bodyPr/>
          <a:lstStyle/>
          <a:p>
            <a:fld id="{650AD656-6FF9-465D-B7B0-1CD0DD39CD23}" type="slidenum">
              <a:rPr lang="en-US" smtClean="0"/>
              <a:t>32</a:t>
            </a:fld>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73095" y="3473245"/>
            <a:ext cx="2797810" cy="2797810"/>
          </a:xfrm>
          <a:prstGeom prst="rect">
            <a:avLst/>
          </a:prstGeom>
        </p:spPr>
      </p:pic>
    </p:spTree>
    <p:extLst>
      <p:ext uri="{BB962C8B-B14F-4D97-AF65-F5344CB8AC3E}">
        <p14:creationId xmlns:p14="http://schemas.microsoft.com/office/powerpoint/2010/main" val="321906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Most Western (Latin influenced) languages have a unique fingerprint from their most frequent </a:t>
            </a:r>
            <a:r>
              <a:rPr lang="en-US" sz="2400" b="1" dirty="0">
                <a:solidFill>
                  <a:srgbClr val="FF0000"/>
                </a:solidFill>
              </a:rPr>
              <a:t>bigrams</a:t>
            </a:r>
            <a:r>
              <a:rPr lang="en-US" sz="2400" dirty="0">
                <a:solidFill>
                  <a:srgbClr val="FF0000"/>
                </a:solidFill>
              </a:rPr>
              <a:t> </a:t>
            </a:r>
            <a:r>
              <a:rPr lang="en-US" sz="2400" dirty="0"/>
              <a:t>(two-letter pair)</a:t>
            </a:r>
          </a:p>
          <a:p>
            <a:pPr lvl="1">
              <a:spcBef>
                <a:spcPts val="0"/>
              </a:spcBef>
              <a:spcAft>
                <a:spcPts val="1200"/>
              </a:spcAft>
            </a:pPr>
            <a:r>
              <a:rPr lang="en-US" sz="2000" dirty="0"/>
              <a:t>In </a:t>
            </a:r>
            <a:r>
              <a:rPr lang="en-US" sz="2000" b="1" dirty="0">
                <a:solidFill>
                  <a:srgbClr val="00B050"/>
                </a:solidFill>
              </a:rPr>
              <a:t>English</a:t>
            </a:r>
            <a:r>
              <a:rPr lang="en-US" sz="2000" dirty="0"/>
              <a:t> the bigrams </a:t>
            </a:r>
            <a:r>
              <a:rPr lang="en-US" sz="2000" b="1" dirty="0"/>
              <a:t>TH</a:t>
            </a:r>
            <a:r>
              <a:rPr lang="en-US" sz="2000" dirty="0"/>
              <a:t> and </a:t>
            </a:r>
            <a:r>
              <a:rPr lang="en-US" sz="2000" b="1" dirty="0"/>
              <a:t>HE</a:t>
            </a:r>
            <a:r>
              <a:rPr lang="en-US" sz="2000" dirty="0"/>
              <a:t> occur most often, since “the” is the most frequent word in English</a:t>
            </a:r>
          </a:p>
          <a:p>
            <a:pPr lvl="1">
              <a:spcBef>
                <a:spcPts val="0"/>
              </a:spcBef>
              <a:spcAft>
                <a:spcPts val="1200"/>
              </a:spcAft>
            </a:pPr>
            <a:r>
              <a:rPr lang="en-US" sz="2000" dirty="0"/>
              <a:t>All languages have definite articles like “the” but each language spells theirs differently, and this helps establish a </a:t>
            </a:r>
            <a:r>
              <a:rPr lang="en-US" sz="2000" b="1" dirty="0">
                <a:solidFill>
                  <a:srgbClr val="00B050"/>
                </a:solidFill>
              </a:rPr>
              <a:t>distinct statistical profile</a:t>
            </a:r>
            <a:r>
              <a:rPr lang="en-US" sz="2000" dirty="0"/>
              <a:t> for each language</a:t>
            </a:r>
          </a:p>
          <a:p>
            <a:pPr>
              <a:spcBef>
                <a:spcPts val="0"/>
              </a:spcBef>
              <a:spcAft>
                <a:spcPts val="1200"/>
              </a:spcAft>
            </a:pPr>
            <a:r>
              <a:rPr lang="en-US" sz="2400" dirty="0"/>
              <a:t>Linguists and statisticians have compiled lists of the most frequent </a:t>
            </a:r>
            <a:r>
              <a:rPr lang="en-US" sz="2400" b="1" dirty="0"/>
              <a:t>bigrams</a:t>
            </a:r>
            <a:r>
              <a:rPr lang="en-US" sz="2400" dirty="0"/>
              <a:t> </a:t>
            </a:r>
            <a:r>
              <a:rPr lang="en-US" sz="2400" i="1" dirty="0"/>
              <a:t>per</a:t>
            </a:r>
            <a:r>
              <a:rPr lang="en-US" sz="2400" dirty="0"/>
              <a:t> language</a:t>
            </a:r>
          </a:p>
          <a:p>
            <a:pPr>
              <a:spcBef>
                <a:spcPts val="0"/>
              </a:spcBef>
              <a:spcAft>
                <a:spcPts val="1200"/>
              </a:spcAft>
            </a:pPr>
            <a:r>
              <a:rPr lang="en-US" sz="2400" dirty="0"/>
              <a:t>We can analyze the bigrams in </a:t>
            </a:r>
            <a:r>
              <a:rPr lang="en-US" sz="2400" b="1" dirty="0">
                <a:solidFill>
                  <a:srgbClr val="FF0000"/>
                </a:solidFill>
              </a:rPr>
              <a:t>President Kennedy’s Rice University Speech</a:t>
            </a:r>
            <a:r>
              <a:rPr lang="en-US" sz="2400" dirty="0"/>
              <a:t> - where he set the goal in 1962 for the USA to reach the moon before 1970!</a:t>
            </a:r>
            <a:endParaRPr lang="en-US" sz="20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33</a:t>
            </a:fld>
            <a:endParaRPr lang="en-US" dirty="0"/>
          </a:p>
        </p:txBody>
      </p:sp>
    </p:spTree>
    <p:extLst>
      <p:ext uri="{BB962C8B-B14F-4D97-AF65-F5344CB8AC3E}">
        <p14:creationId xmlns:p14="http://schemas.microsoft.com/office/powerpoint/2010/main" val="144056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in 1962</a:t>
            </a:r>
          </a:p>
        </p:txBody>
      </p:sp>
      <p:sp>
        <p:nvSpPr>
          <p:cNvPr id="3" name="Content Placeholder 2"/>
          <p:cNvSpPr>
            <a:spLocks noGrp="1"/>
          </p:cNvSpPr>
          <p:nvPr>
            <p:ph idx="1"/>
          </p:nvPr>
        </p:nvSpPr>
        <p:spPr>
          <a:xfrm>
            <a:off x="613019" y="1594338"/>
            <a:ext cx="4185627" cy="4582625"/>
          </a:xfrm>
        </p:spPr>
        <p:txBody>
          <a:bodyPr>
            <a:noAutofit/>
          </a:bodyPr>
          <a:lstStyle/>
          <a:p>
            <a:pPr marL="0" indent="0">
              <a:spcBef>
                <a:spcPts val="0"/>
              </a:spcBef>
              <a:spcAft>
                <a:spcPts val="1200"/>
              </a:spcAft>
              <a:buNone/>
            </a:pPr>
            <a:r>
              <a:rPr lang="en-US" sz="2400" dirty="0"/>
              <a:t>“We choose to go to the moon in this decade and do the other things, not because they are easy</a:t>
            </a:r>
            <a:r>
              <a:rPr lang="en-US" sz="2400" i="1" dirty="0"/>
              <a:t>,</a:t>
            </a:r>
            <a:r>
              <a:rPr lang="en-US" sz="2400" i="1" dirty="0">
                <a:solidFill>
                  <a:srgbClr val="FF0000"/>
                </a:solidFill>
              </a:rPr>
              <a:t> but </a:t>
            </a:r>
            <a:r>
              <a:rPr lang="en-US" sz="2400" i="1" u="sng" dirty="0">
                <a:solidFill>
                  <a:srgbClr val="FF0000"/>
                </a:solidFill>
              </a:rPr>
              <a:t>because</a:t>
            </a:r>
            <a:r>
              <a:rPr lang="en-US" sz="2400" i="1" dirty="0">
                <a:solidFill>
                  <a:srgbClr val="FF0000"/>
                </a:solidFill>
              </a:rPr>
              <a:t> they are hard</a:t>
            </a:r>
            <a:r>
              <a:rPr lang="en-US" sz="2400" dirty="0"/>
              <a:t>, because that goal will serve to organize and measure </a:t>
            </a:r>
            <a:r>
              <a:rPr lang="en-US" sz="2400" b="1" dirty="0">
                <a:solidFill>
                  <a:srgbClr val="00B050"/>
                </a:solidFill>
              </a:rPr>
              <a:t>the best of our energies and skills</a:t>
            </a:r>
            <a:r>
              <a:rPr lang="en-US" sz="2400" dirty="0"/>
              <a:t>, because that challenge is one that we are willing to accept, one we are unwilling to postpone, and one which we intend to win.”</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29649" y="3802062"/>
            <a:ext cx="3042935" cy="2460973"/>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29649" y="1468581"/>
            <a:ext cx="3042935" cy="2053981"/>
          </a:xfrm>
          <a:prstGeom prst="rect">
            <a:avLst/>
          </a:prstGeom>
        </p:spPr>
      </p:pic>
      <p:sp>
        <p:nvSpPr>
          <p:cNvPr id="6" name="Slide Number Placeholder 5"/>
          <p:cNvSpPr>
            <a:spLocks noGrp="1"/>
          </p:cNvSpPr>
          <p:nvPr>
            <p:ph type="sldNum" sz="quarter" idx="12"/>
          </p:nvPr>
        </p:nvSpPr>
        <p:spPr/>
        <p:txBody>
          <a:bodyPr/>
          <a:lstStyle/>
          <a:p>
            <a:fld id="{650AD656-6FF9-465D-B7B0-1CD0DD39CD23}" type="slidenum">
              <a:rPr lang="en-US" smtClean="0"/>
              <a:t>34</a:t>
            </a:fld>
            <a:endParaRPr lang="en-US" dirty="0"/>
          </a:p>
        </p:txBody>
      </p:sp>
    </p:spTree>
    <p:extLst>
      <p:ext uri="{BB962C8B-B14F-4D97-AF65-F5344CB8AC3E}">
        <p14:creationId xmlns:p14="http://schemas.microsoft.com/office/powerpoint/2010/main" val="28202518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Analysis of</a:t>
            </a:r>
            <a:br>
              <a:rPr lang="en-US" sz="3200" dirty="0">
                <a:latin typeface="+mn-lt"/>
              </a:rPr>
            </a:br>
            <a:r>
              <a:rPr lang="en-US" sz="3200" dirty="0">
                <a:latin typeface="+mn-lt"/>
              </a:rPr>
              <a:t>Kennedy’s Moon Speech in 1962</a:t>
            </a:r>
          </a:p>
        </p:txBody>
      </p:sp>
      <p:sp>
        <p:nvSpPr>
          <p:cNvPr id="6" name="Slide Number Placeholder 5"/>
          <p:cNvSpPr>
            <a:spLocks noGrp="1"/>
          </p:cNvSpPr>
          <p:nvPr>
            <p:ph type="sldNum" sz="quarter" idx="12"/>
          </p:nvPr>
        </p:nvSpPr>
        <p:spPr/>
        <p:txBody>
          <a:bodyPr/>
          <a:lstStyle/>
          <a:p>
            <a:fld id="{650AD656-6FF9-465D-B7B0-1CD0DD39CD23}" type="slidenum">
              <a:rPr lang="en-US" smtClean="0"/>
              <a:t>35</a:t>
            </a:fld>
            <a:endParaRPr lang="en-US" dirty="0"/>
          </a:p>
        </p:txBody>
      </p:sp>
      <p:pic>
        <p:nvPicPr>
          <p:cNvPr id="16" name="Picture 15">
            <a:extLst>
              <a:ext uri="{FF2B5EF4-FFF2-40B4-BE49-F238E27FC236}">
                <a16:creationId xmlns:a16="http://schemas.microsoft.com/office/drawing/2014/main" id="{EAE5FDDE-55A7-8268-2005-B887D89F15A0}"/>
              </a:ext>
            </a:extLst>
          </p:cNvPr>
          <p:cNvPicPr>
            <a:picLocks noChangeAspect="1"/>
          </p:cNvPicPr>
          <p:nvPr/>
        </p:nvPicPr>
        <p:blipFill>
          <a:blip r:embed="rId2"/>
          <a:stretch>
            <a:fillRect/>
          </a:stretch>
        </p:blipFill>
        <p:spPr>
          <a:xfrm>
            <a:off x="1876082" y="2009612"/>
            <a:ext cx="5391835" cy="3230015"/>
          </a:xfrm>
          <a:prstGeom prst="rect">
            <a:avLst/>
          </a:prstGeom>
        </p:spPr>
      </p:pic>
    </p:spTree>
    <p:extLst>
      <p:ext uri="{BB962C8B-B14F-4D97-AF65-F5344CB8AC3E}">
        <p14:creationId xmlns:p14="http://schemas.microsoft.com/office/powerpoint/2010/main" val="2556636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Kennedy’s Moon Speech Translated</a:t>
            </a:r>
          </a:p>
        </p:txBody>
      </p:sp>
      <p:sp>
        <p:nvSpPr>
          <p:cNvPr id="7" name="TextBox 6"/>
          <p:cNvSpPr txBox="1"/>
          <p:nvPr/>
        </p:nvSpPr>
        <p:spPr>
          <a:xfrm>
            <a:off x="628650" y="1594338"/>
            <a:ext cx="3219939" cy="3293209"/>
          </a:xfrm>
          <a:prstGeom prst="rect">
            <a:avLst/>
          </a:prstGeom>
          <a:noFill/>
          <a:ln w="38100">
            <a:solidFill>
              <a:srgbClr val="0070C0"/>
            </a:solidFill>
          </a:ln>
        </p:spPr>
        <p:txBody>
          <a:bodyPr wrap="square" rtlCol="0">
            <a:spAutoFit/>
          </a:bodyPr>
          <a:lstStyle/>
          <a:p>
            <a:r>
              <a:rPr lang="fr-FR" sz="1600" dirty="0"/>
              <a:t>Nous choisissons d'aller sur la lune. Nous choisissons d'aller sur la lune dans cette décennie et de faire d'autres choses, non pas parce qu'ils sont faciles, mais parce qu'ils sont difficiles, parce que ce but servira à organiser et mesurer le meilleur de nos énergies et de compétences, parce que ce défi est l'un que nous sommes prêts à accepter, que nous ne sommes pas disposés à reporter, et celui qui nous avons l'intention de gagner.</a:t>
            </a:r>
            <a:endParaRPr lang="en-US" sz="1600" dirty="0"/>
          </a:p>
        </p:txBody>
      </p:sp>
      <p:sp>
        <p:nvSpPr>
          <p:cNvPr id="8" name="TextBox 7"/>
          <p:cNvSpPr txBox="1"/>
          <p:nvPr/>
        </p:nvSpPr>
        <p:spPr>
          <a:xfrm>
            <a:off x="4391757" y="1594337"/>
            <a:ext cx="3219939" cy="2800767"/>
          </a:xfrm>
          <a:prstGeom prst="rect">
            <a:avLst/>
          </a:prstGeom>
          <a:noFill/>
          <a:ln w="38100">
            <a:solidFill>
              <a:srgbClr val="FF0000"/>
            </a:solidFill>
          </a:ln>
        </p:spPr>
        <p:txBody>
          <a:bodyPr wrap="square" rtlCol="0">
            <a:spAutoFit/>
          </a:bodyPr>
          <a:lstStyle/>
          <a:p>
            <a:r>
              <a:rPr lang="es-ES" sz="1600" dirty="0"/>
              <a:t>Elegimos ir a la Luna. Elegimos ir a la Luna en esta década y hacer las otras cosas, no porque sean fáciles, sino porque son difíciles, porque esa meta servirá para organizar y medir lo mejor de nuestras energías y habilidades, porque ese desafío es uno que estamos dispuestos a aceptar, uno no estamos dispuestos a posponer, y uno que tenemos la intención de ganar.</a:t>
            </a:r>
            <a:endParaRPr lang="en-US" sz="1600" dirty="0"/>
          </a:p>
        </p:txBody>
      </p:sp>
      <p:sp>
        <p:nvSpPr>
          <p:cNvPr id="9" name="TextBox 8"/>
          <p:cNvSpPr txBox="1"/>
          <p:nvPr/>
        </p:nvSpPr>
        <p:spPr>
          <a:xfrm>
            <a:off x="2840403" y="3487163"/>
            <a:ext cx="3716705" cy="3046988"/>
          </a:xfrm>
          <a:prstGeom prst="rect">
            <a:avLst/>
          </a:prstGeom>
          <a:solidFill>
            <a:schemeClr val="bg1"/>
          </a:solidFill>
          <a:ln w="38100">
            <a:solidFill>
              <a:schemeClr val="tx1"/>
            </a:solidFill>
          </a:ln>
        </p:spPr>
        <p:txBody>
          <a:bodyPr wrap="square" rtlCol="0">
            <a:spAutoFit/>
          </a:bodyPr>
          <a:lstStyle/>
          <a:p>
            <a:r>
              <a:rPr lang="de-DE" sz="1600" dirty="0"/>
              <a:t>Wir wählen, um zum Mond zu fliegen. Wir wählen, um zum Mond in diesem Jahrzehnt zu gehen und die anderen Dinge, nicht weil sie leicht sind, sondern weil sie hart sind, denn das Ziel wird dazu dienen, zu organisieren und zu messen, das Beste aus unserer Energien und Fähigkeiten, denn das ist eine Herausforderung dass wir bereit sind zu akzeptieren, das wir nicht bereit sind, zu verschieben, und eine, die wir beabsichtigen, zu gewinnen.</a:t>
            </a:r>
            <a:endParaRPr lang="en-US" sz="1600" dirty="0"/>
          </a:p>
        </p:txBody>
      </p:sp>
      <p:sp>
        <p:nvSpPr>
          <p:cNvPr id="3" name="Slide Number Placeholder 2"/>
          <p:cNvSpPr>
            <a:spLocks noGrp="1"/>
          </p:cNvSpPr>
          <p:nvPr>
            <p:ph type="sldNum" sz="quarter" idx="12"/>
          </p:nvPr>
        </p:nvSpPr>
        <p:spPr/>
        <p:txBody>
          <a:bodyPr/>
          <a:lstStyle/>
          <a:p>
            <a:fld id="{650AD656-6FF9-465D-B7B0-1CD0DD39CD23}" type="slidenum">
              <a:rPr lang="en-US" smtClean="0"/>
              <a:t>36</a:t>
            </a:fld>
            <a:endParaRPr lang="en-US" dirty="0"/>
          </a:p>
        </p:txBody>
      </p:sp>
    </p:spTree>
    <p:extLst>
      <p:ext uri="{BB962C8B-B14F-4D97-AF65-F5344CB8AC3E}">
        <p14:creationId xmlns:p14="http://schemas.microsoft.com/office/powerpoint/2010/main" val="380315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 Statistics by Language</a:t>
            </a:r>
          </a:p>
        </p:txBody>
      </p:sp>
      <p:pic>
        <p:nvPicPr>
          <p:cNvPr id="5" name="Picture 4"/>
          <p:cNvPicPr>
            <a:picLocks noChangeAspect="1"/>
          </p:cNvPicPr>
          <p:nvPr/>
        </p:nvPicPr>
        <p:blipFill>
          <a:blip r:embed="rId2"/>
          <a:stretch>
            <a:fillRect/>
          </a:stretch>
        </p:blipFill>
        <p:spPr>
          <a:xfrm>
            <a:off x="132862" y="1523997"/>
            <a:ext cx="8876452" cy="3826189"/>
          </a:xfrm>
          <a:prstGeom prst="rect">
            <a:avLst/>
          </a:prstGeom>
        </p:spPr>
      </p:pic>
      <p:sp>
        <p:nvSpPr>
          <p:cNvPr id="6" name="TextBox 5"/>
          <p:cNvSpPr txBox="1"/>
          <p:nvPr/>
        </p:nvSpPr>
        <p:spPr>
          <a:xfrm>
            <a:off x="5689600" y="5658338"/>
            <a:ext cx="3087077" cy="646331"/>
          </a:xfrm>
          <a:prstGeom prst="rect">
            <a:avLst/>
          </a:prstGeom>
          <a:noFill/>
          <a:ln>
            <a:solidFill>
              <a:schemeClr val="tx1"/>
            </a:solidFill>
          </a:ln>
        </p:spPr>
        <p:txBody>
          <a:bodyPr wrap="square" rtlCol="0">
            <a:spAutoFit/>
          </a:bodyPr>
          <a:lstStyle/>
          <a:p>
            <a:pPr algn="ctr"/>
            <a:r>
              <a:rPr lang="en-US" dirty="0"/>
              <a:t>German is the most consistent language for bigrams</a:t>
            </a:r>
          </a:p>
        </p:txBody>
      </p:sp>
      <p:sp>
        <p:nvSpPr>
          <p:cNvPr id="3" name="Slide Number Placeholder 2"/>
          <p:cNvSpPr>
            <a:spLocks noGrp="1"/>
          </p:cNvSpPr>
          <p:nvPr>
            <p:ph type="sldNum" sz="quarter" idx="12"/>
          </p:nvPr>
        </p:nvSpPr>
        <p:spPr/>
        <p:txBody>
          <a:bodyPr/>
          <a:lstStyle/>
          <a:p>
            <a:fld id="{650AD656-6FF9-465D-B7B0-1CD0DD39CD23}" type="slidenum">
              <a:rPr lang="en-US" smtClean="0"/>
              <a:t>37</a:t>
            </a:fld>
            <a:endParaRPr lang="en-US" dirty="0"/>
          </a:p>
        </p:txBody>
      </p:sp>
    </p:spTree>
    <p:extLst>
      <p:ext uri="{BB962C8B-B14F-4D97-AF65-F5344CB8AC3E}">
        <p14:creationId xmlns:p14="http://schemas.microsoft.com/office/powerpoint/2010/main" val="1503506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Frequency of Bigrams</a:t>
            </a:r>
          </a:p>
        </p:txBody>
      </p:sp>
      <p:sp>
        <p:nvSpPr>
          <p:cNvPr id="3" name="Content Placeholder 2"/>
          <p:cNvSpPr>
            <a:spLocks noGrp="1"/>
          </p:cNvSpPr>
          <p:nvPr>
            <p:ph idx="1"/>
          </p:nvPr>
        </p:nvSpPr>
        <p:spPr>
          <a:xfrm>
            <a:off x="613019" y="1825625"/>
            <a:ext cx="8116766" cy="4567360"/>
          </a:xfrm>
        </p:spPr>
        <p:txBody>
          <a:bodyPr>
            <a:noAutofit/>
          </a:bodyPr>
          <a:lstStyle/>
          <a:p>
            <a:pPr>
              <a:spcBef>
                <a:spcPts val="0"/>
              </a:spcBef>
              <a:spcAft>
                <a:spcPts val="1200"/>
              </a:spcAft>
            </a:pPr>
            <a:r>
              <a:rPr lang="en-US" sz="2400" dirty="0"/>
              <a:t>I found an encrypted text file on the dark web</a:t>
            </a:r>
          </a:p>
          <a:p>
            <a:pPr>
              <a:spcBef>
                <a:spcPts val="0"/>
              </a:spcBef>
              <a:spcAft>
                <a:spcPts val="1200"/>
              </a:spcAft>
            </a:pPr>
            <a:r>
              <a:rPr lang="en-US" sz="2400" dirty="0"/>
              <a:t>It was encrypted with a </a:t>
            </a:r>
            <a:r>
              <a:rPr lang="en-US" sz="2400" b="1" dirty="0">
                <a:solidFill>
                  <a:srgbClr val="00B050"/>
                </a:solidFill>
              </a:rPr>
              <a:t>monoalphabetic substitution cipher</a:t>
            </a:r>
          </a:p>
          <a:p>
            <a:pPr lvl="1">
              <a:spcBef>
                <a:spcPts val="0"/>
              </a:spcBef>
              <a:spcAft>
                <a:spcPts val="1200"/>
              </a:spcAft>
            </a:pPr>
            <a:r>
              <a:rPr lang="en-US" sz="2000" dirty="0"/>
              <a:t>Frequency analysis </a:t>
            </a:r>
            <a:r>
              <a:rPr lang="en-US" sz="2000" b="1" u="sng" dirty="0"/>
              <a:t>does not</a:t>
            </a:r>
            <a:r>
              <a:rPr lang="en-US" sz="2000" dirty="0"/>
              <a:t> suggest a simple Caesar shift was used</a:t>
            </a:r>
          </a:p>
          <a:p>
            <a:pPr lvl="1">
              <a:spcBef>
                <a:spcPts val="0"/>
              </a:spcBef>
              <a:spcAft>
                <a:spcPts val="1200"/>
              </a:spcAft>
            </a:pPr>
            <a:r>
              <a:rPr lang="en-US" sz="2000" dirty="0"/>
              <a:t>Rather, a </a:t>
            </a:r>
            <a:r>
              <a:rPr lang="en-US" sz="2000" b="1" i="1" dirty="0">
                <a:solidFill>
                  <a:srgbClr val="FF0000"/>
                </a:solidFill>
              </a:rPr>
              <a:t>different shift</a:t>
            </a:r>
            <a:r>
              <a:rPr lang="en-US" sz="2000" b="1" dirty="0">
                <a:solidFill>
                  <a:srgbClr val="FF0000"/>
                </a:solidFill>
              </a:rPr>
              <a:t> value </a:t>
            </a:r>
            <a:r>
              <a:rPr lang="en-US" sz="2000" dirty="0"/>
              <a:t>was used for each plaintext letter!</a:t>
            </a:r>
          </a:p>
          <a:p>
            <a:pPr>
              <a:spcBef>
                <a:spcPts val="0"/>
              </a:spcBef>
              <a:spcAft>
                <a:spcPts val="1200"/>
              </a:spcAft>
            </a:pPr>
            <a:r>
              <a:rPr lang="en-US" sz="2400" dirty="0"/>
              <a:t>Even if we are </a:t>
            </a:r>
            <a:r>
              <a:rPr lang="en-US" sz="2400" b="1" i="1" dirty="0">
                <a:solidFill>
                  <a:srgbClr val="0070C0"/>
                </a:solidFill>
              </a:rPr>
              <a:t>unable</a:t>
            </a:r>
            <a:r>
              <a:rPr lang="en-US" sz="2400" dirty="0"/>
              <a:t> to break the encryption, </a:t>
            </a:r>
            <a:r>
              <a:rPr lang="en-US" sz="2400" b="1" dirty="0">
                <a:solidFill>
                  <a:srgbClr val="00B050"/>
                </a:solidFill>
              </a:rPr>
              <a:t>can we tell what language was used</a:t>
            </a:r>
            <a:r>
              <a:rPr lang="en-US" sz="2400" dirty="0"/>
              <a:t> when writing the plaintext?</a:t>
            </a:r>
          </a:p>
          <a:p>
            <a:pPr lvl="1">
              <a:spcBef>
                <a:spcPts val="0"/>
              </a:spcBef>
              <a:spcAft>
                <a:spcPts val="1200"/>
              </a:spcAft>
            </a:pPr>
            <a:r>
              <a:rPr lang="en-US" sz="2000" dirty="0"/>
              <a:t>Q:  </a:t>
            </a:r>
            <a:r>
              <a:rPr lang="en-US" sz="2000" b="1" dirty="0"/>
              <a:t>Are you serious</a:t>
            </a:r>
            <a:r>
              <a:rPr lang="en-US" sz="2000" dirty="0"/>
              <a:t>?  How can you possibly discern the author's language if you </a:t>
            </a:r>
            <a:r>
              <a:rPr lang="en-US" sz="2000" b="1" dirty="0">
                <a:solidFill>
                  <a:srgbClr val="FF0000"/>
                </a:solidFill>
              </a:rPr>
              <a:t>cannot even read the contents</a:t>
            </a:r>
            <a:r>
              <a:rPr lang="en-US" sz="2000" dirty="0"/>
              <a:t> in the first place?</a:t>
            </a:r>
          </a:p>
          <a:p>
            <a:pPr lvl="1">
              <a:spcBef>
                <a:spcPts val="0"/>
              </a:spcBef>
              <a:spcAft>
                <a:spcPts val="1200"/>
              </a:spcAft>
            </a:pPr>
            <a:r>
              <a:rPr lang="en-US" sz="2000" dirty="0"/>
              <a:t>A:  Enigma was also </a:t>
            </a:r>
            <a:r>
              <a:rPr lang="en-US" sz="2000" b="1" dirty="0"/>
              <a:t>unbreakable</a:t>
            </a:r>
          </a:p>
          <a:p>
            <a:pPr>
              <a:spcBef>
                <a:spcPts val="0"/>
              </a:spcBef>
              <a:spcAft>
                <a:spcPts val="1200"/>
              </a:spcAft>
            </a:pPr>
            <a:endParaRPr lang="en-US" sz="2400" dirty="0"/>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pic>
        <p:nvPicPr>
          <p:cNvPr id="5" name="Picture 4">
            <a:extLst>
              <a:ext uri="{FF2B5EF4-FFF2-40B4-BE49-F238E27FC236}">
                <a16:creationId xmlns:a16="http://schemas.microsoft.com/office/drawing/2014/main" id="{F1CE857D-9D42-42C8-B21F-EE8D071B65ED}"/>
              </a:ext>
            </a:extLst>
          </p:cNvPr>
          <p:cNvPicPr>
            <a:picLocks noChangeAspect="1"/>
          </p:cNvPicPr>
          <p:nvPr/>
        </p:nvPicPr>
        <p:blipFill>
          <a:blip r:embed="rId2"/>
          <a:stretch>
            <a:fillRect/>
          </a:stretch>
        </p:blipFill>
        <p:spPr>
          <a:xfrm>
            <a:off x="5536468" y="5340730"/>
            <a:ext cx="2057400" cy="1152144"/>
          </a:xfrm>
          <a:prstGeom prst="rect">
            <a:avLst/>
          </a:prstGeom>
        </p:spPr>
      </p:pic>
    </p:spTree>
    <p:extLst>
      <p:ext uri="{BB962C8B-B14F-4D97-AF65-F5344CB8AC3E}">
        <p14:creationId xmlns:p14="http://schemas.microsoft.com/office/powerpoint/2010/main" val="259414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2" presetClass="entr" presetSubtype="4"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6192B1-FDB8-F7BB-B41B-23E595DCA36F}"/>
              </a:ext>
            </a:extLst>
          </p:cNvPr>
          <p:cNvPicPr>
            <a:picLocks noChangeAspect="1"/>
          </p:cNvPicPr>
          <p:nvPr/>
        </p:nvPicPr>
        <p:blipFill>
          <a:blip r:embed="rId2"/>
          <a:stretch>
            <a:fillRect/>
          </a:stretch>
        </p:blipFill>
        <p:spPr>
          <a:xfrm>
            <a:off x="567529" y="1468581"/>
            <a:ext cx="8008942" cy="4335508"/>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bigram_ciphertext.txt</a:t>
            </a:r>
          </a:p>
        </p:txBody>
      </p:sp>
      <p:sp>
        <p:nvSpPr>
          <p:cNvPr id="3" name="Slide Number Placeholder 2"/>
          <p:cNvSpPr>
            <a:spLocks noGrp="1"/>
          </p:cNvSpPr>
          <p:nvPr>
            <p:ph type="sldNum" sz="quarter" idx="12"/>
          </p:nvPr>
        </p:nvSpPr>
        <p:spPr/>
        <p:txBody>
          <a:bodyPr/>
          <a:lstStyle/>
          <a:p>
            <a:fld id="{650AD656-6FF9-465D-B7B0-1CD0DD39CD23}" type="slidenum">
              <a:rPr lang="en-US" smtClean="0"/>
              <a:t>39</a:t>
            </a:fld>
            <a:endParaRPr lang="en-US" dirty="0"/>
          </a:p>
        </p:txBody>
      </p:sp>
      <p:sp>
        <p:nvSpPr>
          <p:cNvPr id="7" name="Thought Bubble: Cloud 6">
            <a:extLst>
              <a:ext uri="{FF2B5EF4-FFF2-40B4-BE49-F238E27FC236}">
                <a16:creationId xmlns:a16="http://schemas.microsoft.com/office/drawing/2014/main" id="{FBF8779A-564C-4DD3-B538-AECD8E797E03}"/>
              </a:ext>
            </a:extLst>
          </p:cNvPr>
          <p:cNvSpPr/>
          <p:nvPr/>
        </p:nvSpPr>
        <p:spPr>
          <a:xfrm>
            <a:off x="5884604" y="1191967"/>
            <a:ext cx="2630745" cy="1693640"/>
          </a:xfrm>
          <a:prstGeom prst="cloudCallout">
            <a:avLst>
              <a:gd name="adj1" fmla="val -29516"/>
              <a:gd name="adj2" fmla="val 8261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What was the source  language?</a:t>
            </a:r>
          </a:p>
        </p:txBody>
      </p:sp>
    </p:spTree>
    <p:extLst>
      <p:ext uri="{BB962C8B-B14F-4D97-AF65-F5344CB8AC3E}">
        <p14:creationId xmlns:p14="http://schemas.microsoft.com/office/powerpoint/2010/main" val="3281450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
        <p:nvSpPr>
          <p:cNvPr id="6" name="TextBox 5">
            <a:extLst>
              <a:ext uri="{FF2B5EF4-FFF2-40B4-BE49-F238E27FC236}">
                <a16:creationId xmlns:a16="http://schemas.microsoft.com/office/drawing/2014/main" id="{C56DEEF9-6303-CACC-EDE1-5AF0F411038B}"/>
              </a:ext>
            </a:extLst>
          </p:cNvPr>
          <p:cNvSpPr txBox="1"/>
          <p:nvPr/>
        </p:nvSpPr>
        <p:spPr>
          <a:xfrm>
            <a:off x="292308" y="1621809"/>
            <a:ext cx="4811843" cy="369332"/>
          </a:xfrm>
          <a:prstGeom prst="rect">
            <a:avLst/>
          </a:prstGeom>
          <a:noFill/>
        </p:spPr>
        <p:txBody>
          <a:bodyPr wrap="square">
            <a:spAutoFit/>
          </a:bodyPr>
          <a:lstStyle/>
          <a:p>
            <a:r>
              <a:rPr lang="en-US" dirty="0">
                <a:hlinkClick r:id="rId3"/>
              </a:rPr>
              <a:t>https://docs.python.org/3/library/stdtypes.html</a:t>
            </a:r>
            <a:endParaRPr lang="en-US" dirty="0"/>
          </a:p>
        </p:txBody>
      </p:sp>
    </p:spTree>
    <p:extLst>
      <p:ext uri="{BB962C8B-B14F-4D97-AF65-F5344CB8AC3E}">
        <p14:creationId xmlns:p14="http://schemas.microsoft.com/office/powerpoint/2010/main" val="929845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p:pic>
        <p:nvPicPr>
          <p:cNvPr id="8" name="Picture 7">
            <a:extLst>
              <a:ext uri="{FF2B5EF4-FFF2-40B4-BE49-F238E27FC236}">
                <a16:creationId xmlns:a16="http://schemas.microsoft.com/office/drawing/2014/main" id="{5B2F836C-CF0E-82DB-7FA9-E95D74E24B78}"/>
              </a:ext>
            </a:extLst>
          </p:cNvPr>
          <p:cNvPicPr>
            <a:picLocks noChangeAspect="1"/>
          </p:cNvPicPr>
          <p:nvPr/>
        </p:nvPicPr>
        <p:blipFill>
          <a:blip r:embed="rId2"/>
          <a:stretch>
            <a:fillRect/>
          </a:stretch>
        </p:blipFill>
        <p:spPr>
          <a:xfrm>
            <a:off x="1335032" y="1421121"/>
            <a:ext cx="6473935" cy="5137075"/>
          </a:xfrm>
          <a:prstGeom prst="rect">
            <a:avLst/>
          </a:prstGeom>
        </p:spPr>
      </p:pic>
      <p:grpSp>
        <p:nvGrpSpPr>
          <p:cNvPr id="44" name="Group 43">
            <a:extLst>
              <a:ext uri="{FF2B5EF4-FFF2-40B4-BE49-F238E27FC236}">
                <a16:creationId xmlns:a16="http://schemas.microsoft.com/office/drawing/2014/main" id="{FAE68461-1D1D-6EA6-D4F9-F83F1A0E3838}"/>
              </a:ext>
            </a:extLst>
          </p:cNvPr>
          <p:cNvGrpSpPr/>
          <p:nvPr/>
        </p:nvGrpSpPr>
        <p:grpSpPr>
          <a:xfrm>
            <a:off x="6791361" y="1559958"/>
            <a:ext cx="1076632" cy="369332"/>
            <a:chOff x="4968362" y="2079211"/>
            <a:chExt cx="1076632" cy="369332"/>
          </a:xfrm>
        </p:grpSpPr>
        <p:cxnSp>
          <p:nvCxnSpPr>
            <p:cNvPr id="45" name="Straight Arrow Connector 44">
              <a:extLst>
                <a:ext uri="{FF2B5EF4-FFF2-40B4-BE49-F238E27FC236}">
                  <a16:creationId xmlns:a16="http://schemas.microsoft.com/office/drawing/2014/main" id="{3D29D4BD-C828-3FE6-29BA-A5484E6ABA5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3628418-A32F-350C-6AF5-9AFF8247A2F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87F8B69A-51D8-99B3-8FDD-43FF3241D915}"/>
              </a:ext>
            </a:extLst>
          </p:cNvPr>
          <p:cNvGrpSpPr/>
          <p:nvPr/>
        </p:nvGrpSpPr>
        <p:grpSpPr>
          <a:xfrm>
            <a:off x="4398901" y="1754683"/>
            <a:ext cx="1076632" cy="369332"/>
            <a:chOff x="4704120" y="2356972"/>
            <a:chExt cx="1076632" cy="369332"/>
          </a:xfrm>
        </p:grpSpPr>
        <p:cxnSp>
          <p:nvCxnSpPr>
            <p:cNvPr id="48" name="Straight Arrow Connector 47">
              <a:extLst>
                <a:ext uri="{FF2B5EF4-FFF2-40B4-BE49-F238E27FC236}">
                  <a16:creationId xmlns:a16="http://schemas.microsoft.com/office/drawing/2014/main" id="{5B5CBCAD-8EA0-7E1E-FE68-9195E377DF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F97EAE2-EAAE-9375-5A38-7617A39E7D2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984CBBF7-175A-45BA-7434-530476AF226A}"/>
              </a:ext>
            </a:extLst>
          </p:cNvPr>
          <p:cNvGrpSpPr/>
          <p:nvPr/>
        </p:nvGrpSpPr>
        <p:grpSpPr>
          <a:xfrm>
            <a:off x="4432633" y="2500201"/>
            <a:ext cx="1068643" cy="369332"/>
            <a:chOff x="3647644" y="4910075"/>
            <a:chExt cx="1068643" cy="369332"/>
          </a:xfrm>
        </p:grpSpPr>
        <p:sp>
          <p:nvSpPr>
            <p:cNvPr id="51" name="TextBox 50">
              <a:extLst>
                <a:ext uri="{FF2B5EF4-FFF2-40B4-BE49-F238E27FC236}">
                  <a16:creationId xmlns:a16="http://schemas.microsoft.com/office/drawing/2014/main" id="{017D9975-7708-598B-D8F7-2F993ABC8B7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82FC0603-0D52-A26D-76B7-7D769BB5DD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5F39C38-205D-41BC-469A-E08F1D5C95FD}"/>
              </a:ext>
            </a:extLst>
          </p:cNvPr>
          <p:cNvGrpSpPr/>
          <p:nvPr/>
        </p:nvGrpSpPr>
        <p:grpSpPr>
          <a:xfrm>
            <a:off x="3497954" y="3063121"/>
            <a:ext cx="1064340" cy="369332"/>
            <a:chOff x="3647644" y="5421073"/>
            <a:chExt cx="1064340" cy="369332"/>
          </a:xfrm>
        </p:grpSpPr>
        <p:sp>
          <p:nvSpPr>
            <p:cNvPr id="54" name="TextBox 53">
              <a:extLst>
                <a:ext uri="{FF2B5EF4-FFF2-40B4-BE49-F238E27FC236}">
                  <a16:creationId xmlns:a16="http://schemas.microsoft.com/office/drawing/2014/main" id="{33D0372E-C276-ADB7-56C2-C1BC69DC1AF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2FFD06B8-6472-26D1-25D6-33153ACDE1E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23009577-BDD0-124A-C4B0-05541577460C}"/>
              </a:ext>
            </a:extLst>
          </p:cNvPr>
          <p:cNvGrpSpPr/>
          <p:nvPr/>
        </p:nvGrpSpPr>
        <p:grpSpPr>
          <a:xfrm>
            <a:off x="5518330" y="3430384"/>
            <a:ext cx="1068643" cy="369332"/>
            <a:chOff x="3647644" y="5359159"/>
            <a:chExt cx="1068643" cy="369332"/>
          </a:xfrm>
        </p:grpSpPr>
        <p:sp>
          <p:nvSpPr>
            <p:cNvPr id="57" name="TextBox 56">
              <a:extLst>
                <a:ext uri="{FF2B5EF4-FFF2-40B4-BE49-F238E27FC236}">
                  <a16:creationId xmlns:a16="http://schemas.microsoft.com/office/drawing/2014/main" id="{3B976A19-68EB-08A0-FBF8-EC58D4EF322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D7564021-267C-5D08-50F1-EB6B0744055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2285E3A7-80C0-F1F5-0A1B-9303BD0C5C50}"/>
              </a:ext>
            </a:extLst>
          </p:cNvPr>
          <p:cNvGrpSpPr/>
          <p:nvPr/>
        </p:nvGrpSpPr>
        <p:grpSpPr>
          <a:xfrm>
            <a:off x="5167151" y="4358606"/>
            <a:ext cx="1076632" cy="369332"/>
            <a:chOff x="2157212" y="5356391"/>
            <a:chExt cx="1076632" cy="369332"/>
          </a:xfrm>
        </p:grpSpPr>
        <p:sp>
          <p:nvSpPr>
            <p:cNvPr id="60" name="TextBox 59">
              <a:extLst>
                <a:ext uri="{FF2B5EF4-FFF2-40B4-BE49-F238E27FC236}">
                  <a16:creationId xmlns:a16="http://schemas.microsoft.com/office/drawing/2014/main" id="{EEA348A9-BE57-B149-9981-CA0CB35CAB1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D64795D-9FDD-8332-80F1-519AF40FC38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EAAA1A4-6066-0EF8-D9D2-94C6860D4A3C}"/>
              </a:ext>
            </a:extLst>
          </p:cNvPr>
          <p:cNvGrpSpPr/>
          <p:nvPr/>
        </p:nvGrpSpPr>
        <p:grpSpPr>
          <a:xfrm>
            <a:off x="7745697" y="5096425"/>
            <a:ext cx="1076632" cy="369332"/>
            <a:chOff x="2157212" y="5356391"/>
            <a:chExt cx="1076632" cy="369332"/>
          </a:xfrm>
        </p:grpSpPr>
        <p:sp>
          <p:nvSpPr>
            <p:cNvPr id="63" name="TextBox 62">
              <a:extLst>
                <a:ext uri="{FF2B5EF4-FFF2-40B4-BE49-F238E27FC236}">
                  <a16:creationId xmlns:a16="http://schemas.microsoft.com/office/drawing/2014/main" id="{FE452CDD-6415-94BB-E9A1-CC9B3C8E542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1DE8EBCC-8621-0754-EBD5-26E16B89903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6F661251-BB30-2345-A020-F2ACF59251E3}"/>
              </a:ext>
            </a:extLst>
          </p:cNvPr>
          <p:cNvGrpSpPr/>
          <p:nvPr/>
        </p:nvGrpSpPr>
        <p:grpSpPr>
          <a:xfrm>
            <a:off x="4410141" y="5647656"/>
            <a:ext cx="1076632" cy="369332"/>
            <a:chOff x="2157212" y="5356391"/>
            <a:chExt cx="1076632" cy="369332"/>
          </a:xfrm>
        </p:grpSpPr>
        <p:sp>
          <p:nvSpPr>
            <p:cNvPr id="66" name="TextBox 65">
              <a:extLst>
                <a:ext uri="{FF2B5EF4-FFF2-40B4-BE49-F238E27FC236}">
                  <a16:creationId xmlns:a16="http://schemas.microsoft.com/office/drawing/2014/main" id="{0E717456-3A56-A2EF-1500-FEC0FA4D5C9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91FC2C19-92E9-E492-CA3E-84476EAEFE1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008A94D-1BD6-EB96-11A0-BB9E8C8A6AFF}"/>
              </a:ext>
            </a:extLst>
          </p:cNvPr>
          <p:cNvGrpSpPr/>
          <p:nvPr/>
        </p:nvGrpSpPr>
        <p:grpSpPr>
          <a:xfrm>
            <a:off x="4655459" y="3983943"/>
            <a:ext cx="1076632" cy="369332"/>
            <a:chOff x="2157212" y="5356391"/>
            <a:chExt cx="1076632" cy="369332"/>
          </a:xfrm>
        </p:grpSpPr>
        <p:sp>
          <p:nvSpPr>
            <p:cNvPr id="69" name="TextBox 68">
              <a:extLst>
                <a:ext uri="{FF2B5EF4-FFF2-40B4-BE49-F238E27FC236}">
                  <a16:creationId xmlns:a16="http://schemas.microsoft.com/office/drawing/2014/main" id="{D23C0157-5DF7-1A3F-DB2A-188FC1DAFC0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2C8B2BE-CA8B-0847-9B6F-D91470B11E8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7DF7BF1-CFAE-F766-3F73-99CE990B85A8}"/>
              </a:ext>
            </a:extLst>
          </p:cNvPr>
          <p:cNvGrpSpPr/>
          <p:nvPr/>
        </p:nvGrpSpPr>
        <p:grpSpPr>
          <a:xfrm>
            <a:off x="4125332" y="6025476"/>
            <a:ext cx="1076632" cy="369332"/>
            <a:chOff x="2157212" y="5356391"/>
            <a:chExt cx="1076632" cy="369332"/>
          </a:xfrm>
        </p:grpSpPr>
        <p:sp>
          <p:nvSpPr>
            <p:cNvPr id="72" name="TextBox 71">
              <a:extLst>
                <a:ext uri="{FF2B5EF4-FFF2-40B4-BE49-F238E27FC236}">
                  <a16:creationId xmlns:a16="http://schemas.microsoft.com/office/drawing/2014/main" id="{C43FEFE5-AE28-3976-624D-0092246797E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FB68DEC3-1E22-9846-9950-FE640A4A584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021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righ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righ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right)">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righ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right)">
                                      <p:cBhvr>
                                        <p:cTn id="5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bigram_frequency.py</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p:pic>
        <p:nvPicPr>
          <p:cNvPr id="5" name="Picture 4">
            <a:extLst>
              <a:ext uri="{FF2B5EF4-FFF2-40B4-BE49-F238E27FC236}">
                <a16:creationId xmlns:a16="http://schemas.microsoft.com/office/drawing/2014/main" id="{83F3F5E8-ED35-32DB-DC6F-C140932267A3}"/>
              </a:ext>
            </a:extLst>
          </p:cNvPr>
          <p:cNvPicPr>
            <a:picLocks noChangeAspect="1"/>
          </p:cNvPicPr>
          <p:nvPr/>
        </p:nvPicPr>
        <p:blipFill>
          <a:blip r:embed="rId2"/>
          <a:stretch>
            <a:fillRect/>
          </a:stretch>
        </p:blipFill>
        <p:spPr>
          <a:xfrm>
            <a:off x="628650" y="2104054"/>
            <a:ext cx="5176584" cy="3055033"/>
          </a:xfrm>
          <a:prstGeom prst="rect">
            <a:avLst/>
          </a:prstGeom>
        </p:spPr>
      </p:pic>
      <p:sp>
        <p:nvSpPr>
          <p:cNvPr id="37" name="TextBox 36">
            <a:extLst>
              <a:ext uri="{FF2B5EF4-FFF2-40B4-BE49-F238E27FC236}">
                <a16:creationId xmlns:a16="http://schemas.microsoft.com/office/drawing/2014/main" id="{ADBB21E7-7B48-4800-3EAB-AE905BCE5534}"/>
              </a:ext>
            </a:extLst>
          </p:cNvPr>
          <p:cNvSpPr txBox="1"/>
          <p:nvPr/>
        </p:nvSpPr>
        <p:spPr>
          <a:xfrm>
            <a:off x="6093234" y="2338910"/>
            <a:ext cx="2105025" cy="2585323"/>
          </a:xfrm>
          <a:prstGeom prst="rect">
            <a:avLst/>
          </a:prstGeom>
          <a:solidFill>
            <a:schemeClr val="bg1"/>
          </a:solidFill>
          <a:ln w="38100">
            <a:solidFill>
              <a:srgbClr val="FF0000"/>
            </a:solidFill>
          </a:ln>
        </p:spPr>
        <p:txBody>
          <a:bodyPr wrap="square" rtlCol="0">
            <a:spAutoFit/>
          </a:bodyPr>
          <a:lstStyle/>
          <a:p>
            <a:pPr algn="ctr"/>
            <a:r>
              <a:rPr lang="en-US" dirty="0"/>
              <a:t>Consider the frequencies of the </a:t>
            </a:r>
            <a:r>
              <a:rPr lang="en-US" b="1" dirty="0">
                <a:solidFill>
                  <a:srgbClr val="00B050"/>
                </a:solidFill>
              </a:rPr>
              <a:t>most recurring bigrams</a:t>
            </a:r>
            <a:r>
              <a:rPr lang="en-US" dirty="0"/>
              <a:t> in the cipher text.</a:t>
            </a:r>
          </a:p>
          <a:p>
            <a:pPr algn="ctr"/>
            <a:endParaRPr lang="en-US" dirty="0"/>
          </a:p>
          <a:p>
            <a:pPr algn="ctr"/>
            <a:r>
              <a:rPr lang="en-US" b="1" dirty="0">
                <a:solidFill>
                  <a:srgbClr val="0070C0"/>
                </a:solidFill>
              </a:rPr>
              <a:t>What language has this level of bigram consistency?</a:t>
            </a:r>
          </a:p>
        </p:txBody>
      </p:sp>
    </p:spTree>
    <p:extLst>
      <p:ext uri="{BB962C8B-B14F-4D97-AF65-F5344CB8AC3E}">
        <p14:creationId xmlns:p14="http://schemas.microsoft.com/office/powerpoint/2010/main" val="5446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Original Plaintext</a:t>
            </a:r>
          </a:p>
        </p:txBody>
      </p:sp>
      <p:pic>
        <p:nvPicPr>
          <p:cNvPr id="3" name="Picture 2"/>
          <p:cNvPicPr>
            <a:picLocks noChangeAspect="1"/>
          </p:cNvPicPr>
          <p:nvPr/>
        </p:nvPicPr>
        <p:blipFill>
          <a:blip r:embed="rId2"/>
          <a:stretch>
            <a:fillRect/>
          </a:stretch>
        </p:blipFill>
        <p:spPr>
          <a:xfrm>
            <a:off x="482868" y="1526566"/>
            <a:ext cx="6002203" cy="4344982"/>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2672847" y="2011369"/>
            <a:ext cx="5986420" cy="4344982"/>
          </a:xfrm>
          <a:prstGeom prst="rect">
            <a:avLst/>
          </a:prstGeom>
        </p:spPr>
      </p:pic>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p:pic>
        <p:nvPicPr>
          <p:cNvPr id="6" name="Picture 5">
            <a:extLst>
              <a:ext uri="{FF2B5EF4-FFF2-40B4-BE49-F238E27FC236}">
                <a16:creationId xmlns:a16="http://schemas.microsoft.com/office/drawing/2014/main" id="{1F3386BF-0A00-46E5-9E76-3FDDD5DD2E0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t="5257"/>
          <a:stretch/>
        </p:blipFill>
        <p:spPr>
          <a:xfrm>
            <a:off x="1247827" y="3605981"/>
            <a:ext cx="2236142" cy="2986549"/>
          </a:xfrm>
          <a:prstGeom prst="rect">
            <a:avLst/>
          </a:prstGeom>
        </p:spPr>
      </p:pic>
    </p:spTree>
    <p:extLst>
      <p:ext uri="{BB962C8B-B14F-4D97-AF65-F5344CB8AC3E}">
        <p14:creationId xmlns:p14="http://schemas.microsoft.com/office/powerpoint/2010/main" val="216475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Fallacy of the </a:t>
            </a:r>
            <a:r>
              <a:rPr lang="en-US" sz="3200" i="1" dirty="0">
                <a:latin typeface="+mn-lt"/>
              </a:rPr>
              <a:t>Smarter</a:t>
            </a:r>
            <a:r>
              <a:rPr lang="en-US" sz="3200" dirty="0">
                <a:latin typeface="+mn-lt"/>
              </a:rPr>
              <a:t> Criminal</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p:pic>
        <p:nvPicPr>
          <p:cNvPr id="8" name="Picture 7">
            <a:extLst>
              <a:ext uri="{FF2B5EF4-FFF2-40B4-BE49-F238E27FC236}">
                <a16:creationId xmlns:a16="http://schemas.microsoft.com/office/drawing/2014/main" id="{6CC186DA-AA0C-4585-BE8F-5CAA9D5DE4CA}"/>
              </a:ext>
            </a:extLst>
          </p:cNvPr>
          <p:cNvPicPr>
            <a:picLocks noChangeAspect="1"/>
          </p:cNvPicPr>
          <p:nvPr/>
        </p:nvPicPr>
        <p:blipFill>
          <a:blip r:embed="rId2"/>
          <a:stretch>
            <a:fillRect/>
          </a:stretch>
        </p:blipFill>
        <p:spPr>
          <a:xfrm>
            <a:off x="975494" y="1504337"/>
            <a:ext cx="7193012" cy="4852014"/>
          </a:xfrm>
          <a:prstGeom prst="rect">
            <a:avLst/>
          </a:prstGeom>
        </p:spPr>
      </p:pic>
    </p:spTree>
    <p:extLst>
      <p:ext uri="{BB962C8B-B14F-4D97-AF65-F5344CB8AC3E}">
        <p14:creationId xmlns:p14="http://schemas.microsoft.com/office/powerpoint/2010/main" val="1470376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44</a:t>
            </a:fld>
            <a:endParaRPr lang="en-US"/>
          </a:p>
        </p:txBody>
      </p:sp>
      <p:pic>
        <p:nvPicPr>
          <p:cNvPr id="15" name="Picture 14">
            <a:extLst>
              <a:ext uri="{FF2B5EF4-FFF2-40B4-BE49-F238E27FC236}">
                <a16:creationId xmlns:a16="http://schemas.microsoft.com/office/drawing/2014/main" id="{A9ED53CA-B261-402C-656C-C32651990E88}"/>
              </a:ext>
            </a:extLst>
          </p:cNvPr>
          <p:cNvPicPr>
            <a:picLocks noChangeAspect="1"/>
          </p:cNvPicPr>
          <p:nvPr/>
        </p:nvPicPr>
        <p:blipFill>
          <a:blip r:embed="rId2"/>
          <a:stretch>
            <a:fillRect/>
          </a:stretch>
        </p:blipFill>
        <p:spPr>
          <a:xfrm>
            <a:off x="2096960" y="1548482"/>
            <a:ext cx="4950074" cy="2475037"/>
          </a:xfrm>
          <a:prstGeom prst="rect">
            <a:avLst/>
          </a:prstGeom>
        </p:spPr>
      </p:pic>
      <p:grpSp>
        <p:nvGrpSpPr>
          <p:cNvPr id="19" name="Group 18">
            <a:extLst>
              <a:ext uri="{FF2B5EF4-FFF2-40B4-BE49-F238E27FC236}">
                <a16:creationId xmlns:a16="http://schemas.microsoft.com/office/drawing/2014/main" id="{72D04B9B-B180-F618-86DB-03E1C6995677}"/>
              </a:ext>
            </a:extLst>
          </p:cNvPr>
          <p:cNvGrpSpPr/>
          <p:nvPr/>
        </p:nvGrpSpPr>
        <p:grpSpPr>
          <a:xfrm>
            <a:off x="2122332" y="4458418"/>
            <a:ext cx="4899336" cy="593913"/>
            <a:chOff x="2096960" y="4458418"/>
            <a:chExt cx="4899336" cy="593913"/>
          </a:xfrm>
        </p:grpSpPr>
        <p:sp>
          <p:nvSpPr>
            <p:cNvPr id="13" name="TextBox 12">
              <a:extLst>
                <a:ext uri="{FF2B5EF4-FFF2-40B4-BE49-F238E27FC236}">
                  <a16:creationId xmlns:a16="http://schemas.microsoft.com/office/drawing/2014/main" id="{3D64C658-9377-C269-AF17-1E1FCE7736B3}"/>
                </a:ext>
              </a:extLst>
            </p:cNvPr>
            <p:cNvSpPr txBox="1"/>
            <p:nvPr/>
          </p:nvSpPr>
          <p:spPr>
            <a:xfrm>
              <a:off x="2739087" y="4570708"/>
              <a:ext cx="4257209" cy="369332"/>
            </a:xfrm>
            <a:prstGeom prst="rect">
              <a:avLst/>
            </a:prstGeom>
            <a:noFill/>
          </p:spPr>
          <p:txBody>
            <a:bodyPr wrap="square">
              <a:spAutoFit/>
            </a:bodyPr>
            <a:lstStyle/>
            <a:p>
              <a:pPr algn="ctr"/>
              <a:r>
                <a:rPr lang="en-US" dirty="0">
                  <a:hlinkClick r:id="rId3"/>
                </a:rPr>
                <a:t>How does AES encryption work? (13 mins)</a:t>
              </a:r>
              <a:r>
                <a:rPr lang="en-US" dirty="0"/>
                <a:t> </a:t>
              </a:r>
            </a:p>
          </p:txBody>
        </p:sp>
        <p:pic>
          <p:nvPicPr>
            <p:cNvPr id="17" name="Picture 16">
              <a:extLst>
                <a:ext uri="{FF2B5EF4-FFF2-40B4-BE49-F238E27FC236}">
                  <a16:creationId xmlns:a16="http://schemas.microsoft.com/office/drawing/2014/main" id="{04D66373-CCE1-A8E0-C998-A82D00F5F6F8}"/>
                </a:ext>
              </a:extLst>
            </p:cNvPr>
            <p:cNvPicPr>
              <a:picLocks noChangeAspect="1"/>
            </p:cNvPicPr>
            <p:nvPr/>
          </p:nvPicPr>
          <p:blipFill>
            <a:blip r:embed="rId4"/>
            <a:stretch>
              <a:fillRect/>
            </a:stretch>
          </p:blipFill>
          <p:spPr>
            <a:xfrm>
              <a:off x="2096960" y="4458418"/>
              <a:ext cx="591386" cy="593913"/>
            </a:xfrm>
            <a:prstGeom prst="rect">
              <a:avLst/>
            </a:prstGeom>
          </p:spPr>
        </p:pic>
      </p:grpSp>
    </p:spTree>
    <p:extLst>
      <p:ext uri="{BB962C8B-B14F-4D97-AF65-F5344CB8AC3E}">
        <p14:creationId xmlns:p14="http://schemas.microsoft.com/office/powerpoint/2010/main" val="40918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45</a:t>
            </a:fld>
            <a:endParaRPr lang="en-US"/>
          </a:p>
        </p:txBody>
      </p:sp>
      <p:pic>
        <p:nvPicPr>
          <p:cNvPr id="6" name="Picture 5">
            <a:extLst>
              <a:ext uri="{FF2B5EF4-FFF2-40B4-BE49-F238E27FC236}">
                <a16:creationId xmlns:a16="http://schemas.microsoft.com/office/drawing/2014/main" id="{6CCB2352-4A45-88BF-54A8-071C1E8F43CC}"/>
              </a:ext>
            </a:extLst>
          </p:cNvPr>
          <p:cNvPicPr>
            <a:picLocks noChangeAspect="1"/>
          </p:cNvPicPr>
          <p:nvPr/>
        </p:nvPicPr>
        <p:blipFill>
          <a:blip r:embed="rId2"/>
          <a:stretch>
            <a:fillRect/>
          </a:stretch>
        </p:blipFill>
        <p:spPr>
          <a:xfrm>
            <a:off x="909460" y="1394027"/>
            <a:ext cx="7162744" cy="4962324"/>
          </a:xfrm>
          <a:prstGeom prst="rect">
            <a:avLst/>
          </a:prstGeom>
        </p:spPr>
      </p:pic>
    </p:spTree>
    <p:extLst>
      <p:ext uri="{BB962C8B-B14F-4D97-AF65-F5344CB8AC3E}">
        <p14:creationId xmlns:p14="http://schemas.microsoft.com/office/powerpoint/2010/main" val="24551521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E520543-E9D6-5180-D6ED-CABF70F18C8C}"/>
              </a:ext>
            </a:extLst>
          </p:cNvPr>
          <p:cNvPicPr>
            <a:picLocks noChangeAspect="1"/>
          </p:cNvPicPr>
          <p:nvPr/>
        </p:nvPicPr>
        <p:blipFill>
          <a:blip r:embed="rId2"/>
          <a:stretch>
            <a:fillRect/>
          </a:stretch>
        </p:blipFill>
        <p:spPr>
          <a:xfrm>
            <a:off x="1499281" y="1557082"/>
            <a:ext cx="6556154" cy="4932876"/>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46</a:t>
            </a:fld>
            <a:endParaRPr lang="en-US" dirty="0"/>
          </a:p>
        </p:txBody>
      </p:sp>
      <p:grpSp>
        <p:nvGrpSpPr>
          <p:cNvPr id="44" name="Group 43">
            <a:extLst>
              <a:ext uri="{FF2B5EF4-FFF2-40B4-BE49-F238E27FC236}">
                <a16:creationId xmlns:a16="http://schemas.microsoft.com/office/drawing/2014/main" id="{07CB000E-EC1B-4A7B-A47B-EAA91DFBC668}"/>
              </a:ext>
            </a:extLst>
          </p:cNvPr>
          <p:cNvGrpSpPr/>
          <p:nvPr/>
        </p:nvGrpSpPr>
        <p:grpSpPr>
          <a:xfrm>
            <a:off x="2442709" y="1564577"/>
            <a:ext cx="1076632" cy="369332"/>
            <a:chOff x="4968362" y="2079211"/>
            <a:chExt cx="1076632" cy="369332"/>
          </a:xfrm>
        </p:grpSpPr>
        <p:cxnSp>
          <p:nvCxnSpPr>
            <p:cNvPr id="45" name="Straight Arrow Connector 44">
              <a:extLst>
                <a:ext uri="{FF2B5EF4-FFF2-40B4-BE49-F238E27FC236}">
                  <a16:creationId xmlns:a16="http://schemas.microsoft.com/office/drawing/2014/main" id="{5597D4BE-312A-2D0C-A560-A6BA95D43C0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C23B773-1C98-5F1D-FAC2-CD351CE9FA1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9F992DD9-399D-8A4F-2CCC-7C22088827F7}"/>
              </a:ext>
            </a:extLst>
          </p:cNvPr>
          <p:cNvGrpSpPr/>
          <p:nvPr/>
        </p:nvGrpSpPr>
        <p:grpSpPr>
          <a:xfrm>
            <a:off x="4288857" y="2852027"/>
            <a:ext cx="1076632" cy="369332"/>
            <a:chOff x="4704120" y="2356972"/>
            <a:chExt cx="1076632" cy="369332"/>
          </a:xfrm>
        </p:grpSpPr>
        <p:cxnSp>
          <p:nvCxnSpPr>
            <p:cNvPr id="48" name="Straight Arrow Connector 47">
              <a:extLst>
                <a:ext uri="{FF2B5EF4-FFF2-40B4-BE49-F238E27FC236}">
                  <a16:creationId xmlns:a16="http://schemas.microsoft.com/office/drawing/2014/main" id="{A6DEE4CD-F0D1-7C55-674B-9CE0FE5A2C9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5A1C181-B9A8-51A9-4DC3-BA9BFBD2D05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51665A51-87AC-20A6-1074-A5F3BCE140E8}"/>
              </a:ext>
            </a:extLst>
          </p:cNvPr>
          <p:cNvGrpSpPr/>
          <p:nvPr/>
        </p:nvGrpSpPr>
        <p:grpSpPr>
          <a:xfrm>
            <a:off x="6730380" y="3079012"/>
            <a:ext cx="1068643" cy="369332"/>
            <a:chOff x="3647644" y="4910075"/>
            <a:chExt cx="1068643" cy="369332"/>
          </a:xfrm>
        </p:grpSpPr>
        <p:sp>
          <p:nvSpPr>
            <p:cNvPr id="51" name="TextBox 50">
              <a:extLst>
                <a:ext uri="{FF2B5EF4-FFF2-40B4-BE49-F238E27FC236}">
                  <a16:creationId xmlns:a16="http://schemas.microsoft.com/office/drawing/2014/main" id="{91104498-458D-7DCB-FD27-EBA0F590E0C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D74E8359-A8DD-9ADD-7413-41ADAD5C714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E35EDFD1-511A-3D78-FBEE-389F9CBE687C}"/>
              </a:ext>
            </a:extLst>
          </p:cNvPr>
          <p:cNvGrpSpPr/>
          <p:nvPr/>
        </p:nvGrpSpPr>
        <p:grpSpPr>
          <a:xfrm>
            <a:off x="3574446" y="4154896"/>
            <a:ext cx="1064340" cy="369332"/>
            <a:chOff x="3647644" y="5421073"/>
            <a:chExt cx="1064340" cy="369332"/>
          </a:xfrm>
        </p:grpSpPr>
        <p:sp>
          <p:nvSpPr>
            <p:cNvPr id="54" name="TextBox 53">
              <a:extLst>
                <a:ext uri="{FF2B5EF4-FFF2-40B4-BE49-F238E27FC236}">
                  <a16:creationId xmlns:a16="http://schemas.microsoft.com/office/drawing/2014/main" id="{2EED038C-6CA6-872A-67D6-EE76870E085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16E61BD8-3901-F5FD-0C62-443D6FD0915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41ADAEE-D7A3-4339-86E0-93C49D80CFD8}"/>
              </a:ext>
            </a:extLst>
          </p:cNvPr>
          <p:cNvGrpSpPr/>
          <p:nvPr/>
        </p:nvGrpSpPr>
        <p:grpSpPr>
          <a:xfrm>
            <a:off x="4536764" y="4580115"/>
            <a:ext cx="1068643" cy="369332"/>
            <a:chOff x="3647644" y="5359159"/>
            <a:chExt cx="1068643" cy="369332"/>
          </a:xfrm>
        </p:grpSpPr>
        <p:sp>
          <p:nvSpPr>
            <p:cNvPr id="57" name="TextBox 56">
              <a:extLst>
                <a:ext uri="{FF2B5EF4-FFF2-40B4-BE49-F238E27FC236}">
                  <a16:creationId xmlns:a16="http://schemas.microsoft.com/office/drawing/2014/main" id="{21033C1C-F94D-76DE-3AF2-8998401F218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37AA6ACC-D164-A47D-DA4D-4E177B8E5E5F}"/>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3FB679C-26D8-D662-F823-4E421A395303}"/>
              </a:ext>
            </a:extLst>
          </p:cNvPr>
          <p:cNvGrpSpPr/>
          <p:nvPr/>
        </p:nvGrpSpPr>
        <p:grpSpPr>
          <a:xfrm>
            <a:off x="7054827" y="5868910"/>
            <a:ext cx="1076632" cy="369332"/>
            <a:chOff x="2157212" y="5356391"/>
            <a:chExt cx="1076632" cy="369332"/>
          </a:xfrm>
        </p:grpSpPr>
        <p:sp>
          <p:nvSpPr>
            <p:cNvPr id="60" name="TextBox 59">
              <a:extLst>
                <a:ext uri="{FF2B5EF4-FFF2-40B4-BE49-F238E27FC236}">
                  <a16:creationId xmlns:a16="http://schemas.microsoft.com/office/drawing/2014/main" id="{DFF32DAC-7F6E-0402-D082-D36CAE3B802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16F532FB-2074-8C1C-299E-58CE062092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C9CAA98-C94A-BDB2-6732-B4165FF8BB15}"/>
              </a:ext>
            </a:extLst>
          </p:cNvPr>
          <p:cNvGrpSpPr/>
          <p:nvPr/>
        </p:nvGrpSpPr>
        <p:grpSpPr>
          <a:xfrm>
            <a:off x="7084139" y="5226276"/>
            <a:ext cx="1076632" cy="369332"/>
            <a:chOff x="2157212" y="5356391"/>
            <a:chExt cx="1076632" cy="369332"/>
          </a:xfrm>
        </p:grpSpPr>
        <p:sp>
          <p:nvSpPr>
            <p:cNvPr id="69" name="TextBox 68">
              <a:extLst>
                <a:ext uri="{FF2B5EF4-FFF2-40B4-BE49-F238E27FC236}">
                  <a16:creationId xmlns:a16="http://schemas.microsoft.com/office/drawing/2014/main" id="{A4E5167F-9609-C859-391E-9BE19DE04F2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367FE32B-B8DF-7118-81D0-654D9111FD5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413EF47A-9DB3-183E-9CD3-05F53BE1DAA5}"/>
              </a:ext>
            </a:extLst>
          </p:cNvPr>
          <p:cNvPicPr>
            <a:picLocks noChangeAspect="1"/>
          </p:cNvPicPr>
          <p:nvPr/>
        </p:nvPicPr>
        <p:blipFill>
          <a:blip r:embed="rId3"/>
          <a:stretch>
            <a:fillRect/>
          </a:stretch>
        </p:blipFill>
        <p:spPr>
          <a:xfrm>
            <a:off x="4248196" y="1832649"/>
            <a:ext cx="4571429" cy="638095"/>
          </a:xfrm>
          <a:prstGeom prst="rect">
            <a:avLst/>
          </a:prstGeom>
          <a:ln>
            <a:solidFill>
              <a:schemeClr val="tx1"/>
            </a:solidFill>
          </a:ln>
        </p:spPr>
      </p:pic>
    </p:spTree>
    <p:extLst>
      <p:ext uri="{BB962C8B-B14F-4D97-AF65-F5344CB8AC3E}">
        <p14:creationId xmlns:p14="http://schemas.microsoft.com/office/powerpoint/2010/main" val="368186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right)">
                                      <p:cBhvr>
                                        <p:cTn id="21" dur="500"/>
                                        <p:tgtEl>
                                          <p:spTgt spid="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wipe(right)">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righ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right)">
                                      <p:cBhvr>
                                        <p:cTn id="4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aes_demo.py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47</a:t>
            </a:fld>
            <a:endParaRPr lang="en-US" dirty="0"/>
          </a:p>
        </p:txBody>
      </p:sp>
      <p:pic>
        <p:nvPicPr>
          <p:cNvPr id="6" name="Picture 5">
            <a:extLst>
              <a:ext uri="{FF2B5EF4-FFF2-40B4-BE49-F238E27FC236}">
                <a16:creationId xmlns:a16="http://schemas.microsoft.com/office/drawing/2014/main" id="{B7F00B57-37B1-510B-5352-FE64057D7D22}"/>
              </a:ext>
            </a:extLst>
          </p:cNvPr>
          <p:cNvPicPr>
            <a:picLocks noChangeAspect="1"/>
          </p:cNvPicPr>
          <p:nvPr/>
        </p:nvPicPr>
        <p:blipFill>
          <a:blip r:embed="rId2"/>
          <a:stretch>
            <a:fillRect/>
          </a:stretch>
        </p:blipFill>
        <p:spPr>
          <a:xfrm>
            <a:off x="799522" y="2753838"/>
            <a:ext cx="6687128" cy="1105882"/>
          </a:xfrm>
          <a:prstGeom prst="rect">
            <a:avLst/>
          </a:prstGeom>
        </p:spPr>
      </p:pic>
      <p:grpSp>
        <p:nvGrpSpPr>
          <p:cNvPr id="34" name="Group 33">
            <a:extLst>
              <a:ext uri="{FF2B5EF4-FFF2-40B4-BE49-F238E27FC236}">
                <a16:creationId xmlns:a16="http://schemas.microsoft.com/office/drawing/2014/main" id="{B7DE9004-54E1-FEE5-AF15-EA0CAEA46864}"/>
              </a:ext>
            </a:extLst>
          </p:cNvPr>
          <p:cNvGrpSpPr/>
          <p:nvPr/>
        </p:nvGrpSpPr>
        <p:grpSpPr>
          <a:xfrm>
            <a:off x="3637715" y="2682814"/>
            <a:ext cx="1076632" cy="369332"/>
            <a:chOff x="4968362" y="2079211"/>
            <a:chExt cx="1076632" cy="369332"/>
          </a:xfrm>
        </p:grpSpPr>
        <p:cxnSp>
          <p:nvCxnSpPr>
            <p:cNvPr id="35" name="Straight Arrow Connector 34">
              <a:extLst>
                <a:ext uri="{FF2B5EF4-FFF2-40B4-BE49-F238E27FC236}">
                  <a16:creationId xmlns:a16="http://schemas.microsoft.com/office/drawing/2014/main" id="{F6C7A584-0920-DA76-FA08-6409517A6A1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0171AB5-8374-4224-08EF-12B8BC1066B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7" name="Group 36">
            <a:extLst>
              <a:ext uri="{FF2B5EF4-FFF2-40B4-BE49-F238E27FC236}">
                <a16:creationId xmlns:a16="http://schemas.microsoft.com/office/drawing/2014/main" id="{C87BB5C6-0638-7835-2F51-F5E50AA86970}"/>
              </a:ext>
            </a:extLst>
          </p:cNvPr>
          <p:cNvGrpSpPr/>
          <p:nvPr/>
        </p:nvGrpSpPr>
        <p:grpSpPr>
          <a:xfrm>
            <a:off x="7446145" y="3119688"/>
            <a:ext cx="1076632" cy="369332"/>
            <a:chOff x="4704120" y="2356972"/>
            <a:chExt cx="1076632" cy="369332"/>
          </a:xfrm>
        </p:grpSpPr>
        <p:cxnSp>
          <p:nvCxnSpPr>
            <p:cNvPr id="38" name="Straight Arrow Connector 37">
              <a:extLst>
                <a:ext uri="{FF2B5EF4-FFF2-40B4-BE49-F238E27FC236}">
                  <a16:creationId xmlns:a16="http://schemas.microsoft.com/office/drawing/2014/main" id="{24465F60-C34D-FE47-0D51-779B3EE1122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0DB8E07-6960-214F-DEA7-82CD71E237E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1AE1E667-8668-BF95-85C5-C20E91886F38}"/>
              </a:ext>
            </a:extLst>
          </p:cNvPr>
          <p:cNvGrpSpPr/>
          <p:nvPr/>
        </p:nvGrpSpPr>
        <p:grpSpPr>
          <a:xfrm>
            <a:off x="3615670" y="3545042"/>
            <a:ext cx="1068643" cy="369332"/>
            <a:chOff x="3647644" y="4910075"/>
            <a:chExt cx="1068643" cy="369332"/>
          </a:xfrm>
        </p:grpSpPr>
        <p:sp>
          <p:nvSpPr>
            <p:cNvPr id="41" name="TextBox 40">
              <a:extLst>
                <a:ext uri="{FF2B5EF4-FFF2-40B4-BE49-F238E27FC236}">
                  <a16:creationId xmlns:a16="http://schemas.microsoft.com/office/drawing/2014/main" id="{C8F9E3A0-CAE9-6F34-7899-8E0A97DDD90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A7FE8A6A-F73F-C2E0-0085-D7DC7E8BCF0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404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right)">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right)">
                                      <p:cBhvr>
                                        <p:cTn id="16" dur="500"/>
                                        <p:tgtEl>
                                          <p:spTgt spid="3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Advanced Encryption Standard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pic>
        <p:nvPicPr>
          <p:cNvPr id="3" name="Picture 2">
            <a:extLst>
              <a:ext uri="{FF2B5EF4-FFF2-40B4-BE49-F238E27FC236}">
                <a16:creationId xmlns:a16="http://schemas.microsoft.com/office/drawing/2014/main" id="{07DB18C8-0144-FB3E-77E4-FB96D268AF3B}"/>
              </a:ext>
            </a:extLst>
          </p:cNvPr>
          <p:cNvPicPr>
            <a:picLocks noChangeAspect="1"/>
          </p:cNvPicPr>
          <p:nvPr/>
        </p:nvPicPr>
        <p:blipFill rotWithShape="1">
          <a:blip r:embed="rId2"/>
          <a:srcRect b="4044"/>
          <a:stretch/>
        </p:blipFill>
        <p:spPr>
          <a:xfrm>
            <a:off x="2040536" y="1680715"/>
            <a:ext cx="5062928" cy="4858198"/>
          </a:xfrm>
          <a:prstGeom prst="rect">
            <a:avLst/>
          </a:prstGeom>
        </p:spPr>
      </p:pic>
      <p:sp>
        <p:nvSpPr>
          <p:cNvPr id="5" name="Rectangle 4">
            <a:extLst>
              <a:ext uri="{FF2B5EF4-FFF2-40B4-BE49-F238E27FC236}">
                <a16:creationId xmlns:a16="http://schemas.microsoft.com/office/drawing/2014/main" id="{63D4F1CE-7FA5-D02F-24A0-681D3556D4D3}"/>
              </a:ext>
            </a:extLst>
          </p:cNvPr>
          <p:cNvSpPr/>
          <p:nvPr/>
        </p:nvSpPr>
        <p:spPr>
          <a:xfrm>
            <a:off x="2315980" y="6280879"/>
            <a:ext cx="4399613" cy="2923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58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Key Distribution Problem</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noAutofit/>
          </a:bodyPr>
          <a:lstStyle/>
          <a:p>
            <a:r>
              <a:rPr lang="en-US" sz="2400" dirty="0"/>
              <a:t>Symmetric schemes require </a:t>
            </a:r>
            <a:r>
              <a:rPr lang="en-US" sz="2400" u="sng" dirty="0"/>
              <a:t>both</a:t>
            </a:r>
            <a:r>
              <a:rPr lang="en-US" sz="2400" dirty="0"/>
              <a:t> parties to share a common key before they can communicate securely</a:t>
            </a:r>
          </a:p>
          <a:p>
            <a:r>
              <a:rPr lang="en-US" sz="2400" dirty="0"/>
              <a:t>The issue is how to quickly &amp; securely distribute this key between two parties who don't know each other, are separated by distance, and have no private communication channel between them</a:t>
            </a:r>
          </a:p>
          <a:p>
            <a:r>
              <a:rPr lang="en-US" sz="2400" dirty="0"/>
              <a:t>Some mechanism is required for secure transmission of the key – this is called </a:t>
            </a:r>
            <a:r>
              <a:rPr lang="en-US" sz="2400" b="1" dirty="0">
                <a:solidFill>
                  <a:srgbClr val="0070C0"/>
                </a:solidFill>
              </a:rPr>
              <a:t>key distribution</a:t>
            </a:r>
          </a:p>
          <a:p>
            <a:r>
              <a:rPr lang="en-US" sz="2400" dirty="0"/>
              <a:t>Secure systems fail most often when there was a </a:t>
            </a:r>
            <a:r>
              <a:rPr lang="en-US" sz="2400" b="1" dirty="0">
                <a:solidFill>
                  <a:srgbClr val="FF0000"/>
                </a:solidFill>
              </a:rPr>
              <a:t>break</a:t>
            </a:r>
            <a:r>
              <a:rPr lang="en-US" sz="2400" dirty="0"/>
              <a:t> in the key distribution scheme – the actual encryption algorithm (underlying mathematics) is rarely broken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spTree>
    <p:extLst>
      <p:ext uri="{BB962C8B-B14F-4D97-AF65-F5344CB8AC3E}">
        <p14:creationId xmlns:p14="http://schemas.microsoft.com/office/powerpoint/2010/main" val="2913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46BA375-1CD8-9990-A98F-D6FDA33762A8}"/>
              </a:ext>
            </a:extLst>
          </p:cNvPr>
          <p:cNvPicPr>
            <a:picLocks noChangeAspect="1"/>
          </p:cNvPicPr>
          <p:nvPr/>
        </p:nvPicPr>
        <p:blipFill>
          <a:blip r:embed="rId2"/>
          <a:stretch>
            <a:fillRect/>
          </a:stretch>
        </p:blipFill>
        <p:spPr>
          <a:xfrm>
            <a:off x="3620013" y="1968910"/>
            <a:ext cx="4904762" cy="3019048"/>
          </a:xfrm>
          <a:prstGeom prst="rect">
            <a:avLst/>
          </a:prstGeom>
        </p:spPr>
      </p:pic>
      <p:pic>
        <p:nvPicPr>
          <p:cNvPr id="12" name="Picture 11">
            <a:extLst>
              <a:ext uri="{FF2B5EF4-FFF2-40B4-BE49-F238E27FC236}">
                <a16:creationId xmlns:a16="http://schemas.microsoft.com/office/drawing/2014/main" id="{B0FF03D9-38BB-22FB-A94E-F72A96BD296E}"/>
              </a:ext>
            </a:extLst>
          </p:cNvPr>
          <p:cNvPicPr>
            <a:picLocks noChangeAspect="1"/>
          </p:cNvPicPr>
          <p:nvPr/>
        </p:nvPicPr>
        <p:blipFill>
          <a:blip r:embed="rId3"/>
          <a:stretch>
            <a:fillRect/>
          </a:stretch>
        </p:blipFill>
        <p:spPr>
          <a:xfrm>
            <a:off x="1234942" y="1636814"/>
            <a:ext cx="1907211" cy="413717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10" name="Rectangle 9">
            <a:extLst>
              <a:ext uri="{FF2B5EF4-FFF2-40B4-BE49-F238E27FC236}">
                <a16:creationId xmlns:a16="http://schemas.microsoft.com/office/drawing/2014/main" id="{C5123874-4F71-48EC-90C4-95BCF95F33A1}"/>
              </a:ext>
            </a:extLst>
          </p:cNvPr>
          <p:cNvSpPr/>
          <p:nvPr/>
        </p:nvSpPr>
        <p:spPr>
          <a:xfrm>
            <a:off x="4030256" y="2360951"/>
            <a:ext cx="2250623" cy="2215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B2EBC32-9AC5-4236-93B8-ED15411AEFCB}"/>
              </a:ext>
            </a:extLst>
          </p:cNvPr>
          <p:cNvSpPr/>
          <p:nvPr/>
        </p:nvSpPr>
        <p:spPr>
          <a:xfrm>
            <a:off x="3627413" y="5852344"/>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B234594-5761-43E2-82C2-AB6D6138CB1F}"/>
              </a:ext>
            </a:extLst>
          </p:cNvPr>
          <p:cNvSpPr/>
          <p:nvPr/>
        </p:nvSpPr>
        <p:spPr>
          <a:xfrm>
            <a:off x="1582994" y="5471652"/>
            <a:ext cx="317090"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Connector: Elbow 8">
            <a:extLst>
              <a:ext uri="{FF2B5EF4-FFF2-40B4-BE49-F238E27FC236}">
                <a16:creationId xmlns:a16="http://schemas.microsoft.com/office/drawing/2014/main" id="{32F4D7BE-B4F2-451C-8FCE-2A79CFF52595}"/>
              </a:ext>
            </a:extLst>
          </p:cNvPr>
          <p:cNvCxnSpPr>
            <a:stCxn id="6" idx="2"/>
            <a:endCxn id="8" idx="1"/>
          </p:cNvCxnSpPr>
          <p:nvPr/>
        </p:nvCxnSpPr>
        <p:spPr>
          <a:xfrm rot="5400000" flipH="1">
            <a:off x="2427762" y="4759620"/>
            <a:ext cx="513427" cy="2202964"/>
          </a:xfrm>
          <a:prstGeom prst="bentConnector4">
            <a:avLst>
              <a:gd name="adj1" fmla="val -44524"/>
              <a:gd name="adj2" fmla="val 13215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639DF3-1610-4288-99FE-FA7C290C91B5}"/>
              </a:ext>
            </a:extLst>
          </p:cNvPr>
          <p:cNvSpPr/>
          <p:nvPr/>
        </p:nvSpPr>
        <p:spPr>
          <a:xfrm>
            <a:off x="2536722" y="1968910"/>
            <a:ext cx="224914" cy="26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A153A5C-6244-4DD7-BB09-4D72FF9A67AB}"/>
              </a:ext>
            </a:extLst>
          </p:cNvPr>
          <p:cNvSpPr/>
          <p:nvPr/>
        </p:nvSpPr>
        <p:spPr>
          <a:xfrm>
            <a:off x="2577793" y="5549900"/>
            <a:ext cx="180668"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Connector: Elbow 15">
            <a:extLst>
              <a:ext uri="{FF2B5EF4-FFF2-40B4-BE49-F238E27FC236}">
                <a16:creationId xmlns:a16="http://schemas.microsoft.com/office/drawing/2014/main" id="{7A2AC40F-2358-40AE-9BF8-276ABD2F9EF7}"/>
              </a:ext>
            </a:extLst>
          </p:cNvPr>
          <p:cNvCxnSpPr>
            <a:cxnSpLocks/>
          </p:cNvCxnSpPr>
          <p:nvPr/>
        </p:nvCxnSpPr>
        <p:spPr>
          <a:xfrm flipV="1">
            <a:off x="2758461" y="2057760"/>
            <a:ext cx="3175" cy="3546628"/>
          </a:xfrm>
          <a:prstGeom prst="bentConnector3">
            <a:avLst>
              <a:gd name="adj1" fmla="val 16358047"/>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Speech Bubble: Rectangle with Corners Rounded 19">
            <a:extLst>
              <a:ext uri="{FF2B5EF4-FFF2-40B4-BE49-F238E27FC236}">
                <a16:creationId xmlns:a16="http://schemas.microsoft.com/office/drawing/2014/main" id="{308480B3-FF22-492A-94CC-F70B6CAB0CEF}"/>
              </a:ext>
            </a:extLst>
          </p:cNvPr>
          <p:cNvSpPr/>
          <p:nvPr/>
        </p:nvSpPr>
        <p:spPr>
          <a:xfrm>
            <a:off x="4383782" y="4215007"/>
            <a:ext cx="3005160" cy="1256645"/>
          </a:xfrm>
          <a:prstGeom prst="wedgeRoundRectCallout">
            <a:avLst>
              <a:gd name="adj1" fmla="val -83808"/>
              <a:gd name="adj2" fmla="val -523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could try to </a:t>
            </a:r>
            <a:r>
              <a:rPr lang="en-US" dirty="0">
                <a:ln>
                  <a:solidFill>
                    <a:srgbClr val="FFFF00"/>
                  </a:solidFill>
                </a:ln>
                <a:solidFill>
                  <a:srgbClr val="FFFF00"/>
                </a:solidFill>
              </a:rPr>
              <a:t>swap</a:t>
            </a:r>
            <a:r>
              <a:rPr lang="en-US" dirty="0">
                <a:ln>
                  <a:solidFill>
                    <a:schemeClr val="bg1"/>
                  </a:solidFill>
                </a:ln>
                <a:solidFill>
                  <a:schemeClr val="bg1"/>
                </a:solidFill>
              </a:rPr>
              <a:t> each letter around the middle element, but that would require complicated code</a:t>
            </a:r>
            <a:endParaRPr lang="en-US" dirty="0">
              <a:ln>
                <a:solidFill>
                  <a:srgbClr val="FFFF00"/>
                </a:solidFill>
              </a:ln>
              <a:solidFill>
                <a:srgbClr val="FFFF00"/>
              </a:solidFill>
            </a:endParaRPr>
          </a:p>
        </p:txBody>
      </p:sp>
      <p:pic>
        <p:nvPicPr>
          <p:cNvPr id="19" name="Picture 18">
            <a:extLst>
              <a:ext uri="{FF2B5EF4-FFF2-40B4-BE49-F238E27FC236}">
                <a16:creationId xmlns:a16="http://schemas.microsoft.com/office/drawing/2014/main" id="{ED8B7DE5-93AE-6574-9672-23E77BF8AEBA}"/>
              </a:ext>
            </a:extLst>
          </p:cNvPr>
          <p:cNvPicPr>
            <a:picLocks noChangeAspect="1"/>
          </p:cNvPicPr>
          <p:nvPr/>
        </p:nvPicPr>
        <p:blipFill>
          <a:blip r:embed="rId4"/>
          <a:stretch>
            <a:fillRect/>
          </a:stretch>
        </p:blipFill>
        <p:spPr>
          <a:xfrm>
            <a:off x="1339555" y="5879720"/>
            <a:ext cx="2657143" cy="238095"/>
          </a:xfrm>
          <a:prstGeom prst="rect">
            <a:avLst/>
          </a:prstGeom>
        </p:spPr>
      </p:pic>
    </p:spTree>
    <p:extLst>
      <p:ext uri="{BB962C8B-B14F-4D97-AF65-F5344CB8AC3E}">
        <p14:creationId xmlns:p14="http://schemas.microsoft.com/office/powerpoint/2010/main" val="38633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righ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par>
                          <p:cTn id="32" fill="hold">
                            <p:stCondLst>
                              <p:cond delay="500"/>
                            </p:stCondLst>
                            <p:childTnLst>
                              <p:par>
                                <p:cTn id="33" presetID="16" presetClass="entr" presetSubtype="42"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outHorizont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 Physical Solution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pic>
        <p:nvPicPr>
          <p:cNvPr id="6" name="Picture 5">
            <a:extLst>
              <a:ext uri="{FF2B5EF4-FFF2-40B4-BE49-F238E27FC236}">
                <a16:creationId xmlns:a16="http://schemas.microsoft.com/office/drawing/2014/main" id="{337B9139-EBEB-2EA1-6797-41E9852DD821}"/>
              </a:ext>
            </a:extLst>
          </p:cNvPr>
          <p:cNvPicPr>
            <a:picLocks noChangeAspect="1"/>
          </p:cNvPicPr>
          <p:nvPr/>
        </p:nvPicPr>
        <p:blipFill>
          <a:blip r:embed="rId2"/>
          <a:stretch>
            <a:fillRect/>
          </a:stretch>
        </p:blipFill>
        <p:spPr>
          <a:xfrm>
            <a:off x="1928577" y="1530102"/>
            <a:ext cx="5286845" cy="4962772"/>
          </a:xfrm>
          <a:prstGeom prst="rect">
            <a:avLst/>
          </a:prstGeom>
        </p:spPr>
      </p:pic>
    </p:spTree>
    <p:extLst>
      <p:ext uri="{BB962C8B-B14F-4D97-AF65-F5344CB8AC3E}">
        <p14:creationId xmlns:p14="http://schemas.microsoft.com/office/powerpoint/2010/main" val="1049597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p:pic>
        <p:nvPicPr>
          <p:cNvPr id="5" name="Picture 4">
            <a:extLst>
              <a:ext uri="{FF2B5EF4-FFF2-40B4-BE49-F238E27FC236}">
                <a16:creationId xmlns:a16="http://schemas.microsoft.com/office/drawing/2014/main" id="{EF5E0C76-EEA4-B3E5-4D56-1FC323926422}"/>
              </a:ext>
            </a:extLst>
          </p:cNvPr>
          <p:cNvPicPr>
            <a:picLocks noChangeAspect="1"/>
          </p:cNvPicPr>
          <p:nvPr/>
        </p:nvPicPr>
        <p:blipFill>
          <a:blip r:embed="rId2"/>
          <a:stretch>
            <a:fillRect/>
          </a:stretch>
        </p:blipFill>
        <p:spPr>
          <a:xfrm>
            <a:off x="991721" y="1805290"/>
            <a:ext cx="7160557" cy="3846002"/>
          </a:xfrm>
          <a:prstGeom prst="rect">
            <a:avLst/>
          </a:prstGeom>
        </p:spPr>
      </p:pic>
    </p:spTree>
    <p:extLst>
      <p:ext uri="{BB962C8B-B14F-4D97-AF65-F5344CB8AC3E}">
        <p14:creationId xmlns:p14="http://schemas.microsoft.com/office/powerpoint/2010/main" val="18871354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Asymmetric Encryption (Public Key)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p:pic>
        <p:nvPicPr>
          <p:cNvPr id="3" name="Picture 2">
            <a:extLst>
              <a:ext uri="{FF2B5EF4-FFF2-40B4-BE49-F238E27FC236}">
                <a16:creationId xmlns:a16="http://schemas.microsoft.com/office/drawing/2014/main" id="{243FEF91-F845-8F3E-1B53-1D331FDAFFFD}"/>
              </a:ext>
            </a:extLst>
          </p:cNvPr>
          <p:cNvPicPr>
            <a:picLocks noChangeAspect="1"/>
          </p:cNvPicPr>
          <p:nvPr/>
        </p:nvPicPr>
        <p:blipFill>
          <a:blip r:embed="rId2"/>
          <a:stretch>
            <a:fillRect/>
          </a:stretch>
        </p:blipFill>
        <p:spPr>
          <a:xfrm>
            <a:off x="124084" y="1459510"/>
            <a:ext cx="8895832" cy="5003905"/>
          </a:xfrm>
          <a:prstGeom prst="rect">
            <a:avLst/>
          </a:prstGeom>
        </p:spPr>
      </p:pic>
      <p:sp>
        <p:nvSpPr>
          <p:cNvPr id="6" name="TextBox 5">
            <a:extLst>
              <a:ext uri="{FF2B5EF4-FFF2-40B4-BE49-F238E27FC236}">
                <a16:creationId xmlns:a16="http://schemas.microsoft.com/office/drawing/2014/main" id="{D97295B6-BB6E-8048-F5E0-FD07BA1B6A0D}"/>
              </a:ext>
            </a:extLst>
          </p:cNvPr>
          <p:cNvSpPr txBox="1"/>
          <p:nvPr/>
        </p:nvSpPr>
        <p:spPr>
          <a:xfrm>
            <a:off x="5861154" y="3599068"/>
            <a:ext cx="966865" cy="307777"/>
          </a:xfrm>
          <a:prstGeom prst="rect">
            <a:avLst/>
          </a:prstGeom>
          <a:noFill/>
        </p:spPr>
        <p:txBody>
          <a:bodyPr wrap="square" rtlCol="0">
            <a:spAutoFit/>
          </a:bodyPr>
          <a:lstStyle/>
          <a:p>
            <a:pPr algn="ctr"/>
            <a:r>
              <a:rPr lang="en-US" sz="1400" dirty="0">
                <a:solidFill>
                  <a:srgbClr val="7030A0"/>
                </a:solidFill>
              </a:rPr>
              <a:t>"key user"</a:t>
            </a:r>
          </a:p>
        </p:txBody>
      </p:sp>
      <p:sp>
        <p:nvSpPr>
          <p:cNvPr id="7" name="TextBox 6">
            <a:extLst>
              <a:ext uri="{FF2B5EF4-FFF2-40B4-BE49-F238E27FC236}">
                <a16:creationId xmlns:a16="http://schemas.microsoft.com/office/drawing/2014/main" id="{6AB6AC3E-390D-B5DF-30F0-F8DFD685222C}"/>
              </a:ext>
            </a:extLst>
          </p:cNvPr>
          <p:cNvSpPr txBox="1"/>
          <p:nvPr/>
        </p:nvSpPr>
        <p:spPr>
          <a:xfrm>
            <a:off x="5738422" y="3832418"/>
            <a:ext cx="1439056" cy="307777"/>
          </a:xfrm>
          <a:prstGeom prst="rect">
            <a:avLst/>
          </a:prstGeom>
          <a:noFill/>
        </p:spPr>
        <p:txBody>
          <a:bodyPr wrap="square" rtlCol="0">
            <a:spAutoFit/>
          </a:bodyPr>
          <a:lstStyle/>
          <a:p>
            <a:pPr algn="ctr"/>
            <a:r>
              <a:rPr lang="en-US" sz="1400" dirty="0">
                <a:solidFill>
                  <a:srgbClr val="7030A0"/>
                </a:solidFill>
              </a:rPr>
              <a:t>"key receiver"</a:t>
            </a:r>
          </a:p>
        </p:txBody>
      </p:sp>
      <p:sp>
        <p:nvSpPr>
          <p:cNvPr id="9" name="TextBox 8">
            <a:extLst>
              <a:ext uri="{FF2B5EF4-FFF2-40B4-BE49-F238E27FC236}">
                <a16:creationId xmlns:a16="http://schemas.microsoft.com/office/drawing/2014/main" id="{E9DD3F8C-3846-5346-D7B1-A800133F7804}"/>
              </a:ext>
            </a:extLst>
          </p:cNvPr>
          <p:cNvSpPr txBox="1"/>
          <p:nvPr/>
        </p:nvSpPr>
        <p:spPr>
          <a:xfrm>
            <a:off x="1918741" y="6278749"/>
            <a:ext cx="5306518" cy="369332"/>
          </a:xfrm>
          <a:prstGeom prst="rect">
            <a:avLst/>
          </a:prstGeom>
          <a:noFill/>
        </p:spPr>
        <p:txBody>
          <a:bodyPr wrap="square" rtlCol="0">
            <a:spAutoFit/>
          </a:bodyPr>
          <a:lstStyle/>
          <a:p>
            <a:pPr algn="ctr"/>
            <a:r>
              <a:rPr lang="en-US" dirty="0">
                <a:solidFill>
                  <a:srgbClr val="7030A0"/>
                </a:solidFill>
              </a:rPr>
              <a:t>Ron Rivest, Adi Shamir, Leonard Adelman (1983)</a:t>
            </a:r>
          </a:p>
        </p:txBody>
      </p:sp>
    </p:spTree>
    <p:extLst>
      <p:ext uri="{BB962C8B-B14F-4D97-AF65-F5344CB8AC3E}">
        <p14:creationId xmlns:p14="http://schemas.microsoft.com/office/powerpoint/2010/main" val="38045663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RSA Algorithm (Worked Example)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53</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4CFE1-A06F-A3B2-0193-5615A63FFC2C}"/>
                  </a:ext>
                </a:extLst>
              </p:cNvPr>
              <p:cNvSpPr txBox="1"/>
              <p:nvPr/>
            </p:nvSpPr>
            <p:spPr>
              <a:xfrm>
                <a:off x="2941970" y="1817558"/>
                <a:ext cx="3388300"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=11, </m:t>
                      </m:r>
                      <m:r>
                        <a:rPr lang="en-US" b="0" i="1" smtClean="0">
                          <a:latin typeface="Cambria Math" panose="02040503050406030204" pitchFamily="18" charset="0"/>
                        </a:rPr>
                        <m:t>𝑞</m:t>
                      </m:r>
                      <m:r>
                        <a:rPr lang="en-US" b="0" i="1" smtClean="0">
                          <a:latin typeface="Cambria Math" panose="02040503050406030204" pitchFamily="18" charset="0"/>
                        </a:rPr>
                        <m:t>=13, </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=143</m:t>
                      </m:r>
                    </m:oMath>
                  </m:oMathPara>
                </a14:m>
                <a:endParaRPr lang="en-US" dirty="0"/>
              </a:p>
            </p:txBody>
          </p:sp>
        </mc:Choice>
        <mc:Fallback xmlns="">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941970" y="1817558"/>
                <a:ext cx="3388300" cy="276999"/>
              </a:xfrm>
              <a:prstGeom prst="rect">
                <a:avLst/>
              </a:prstGeom>
              <a:blipFill>
                <a:blip r:embed="rId2"/>
                <a:stretch>
                  <a:fillRect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7" y="2370272"/>
                <a:ext cx="418268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7" y="2370272"/>
                <a:ext cx="4182683" cy="276999"/>
              </a:xfrm>
              <a:prstGeom prst="rect">
                <a:avLst/>
              </a:prstGeom>
              <a:blipFill>
                <a:blip r:embed="rId3"/>
                <a:stretch>
                  <a:fillRect l="-1458" r="-87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05CBAD-D149-51E4-5132-0391208DFD74}"/>
                  </a:ext>
                </a:extLst>
              </p:cNvPr>
              <p:cNvSpPr txBox="1"/>
              <p:nvPr/>
            </p:nvSpPr>
            <p:spPr>
              <a:xfrm>
                <a:off x="3389976" y="2922986"/>
                <a:ext cx="2364045" cy="312650"/>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gcd</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e>
                          </m:d>
                        </m:e>
                      </m:func>
                      <m:r>
                        <a:rPr lang="en-US" b="0" i="1" smtClean="0">
                          <a:latin typeface="Cambria Math" panose="02040503050406030204" pitchFamily="18" charset="0"/>
                          <a:ea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0305CBAD-D149-51E4-5132-0391208DFD74}"/>
                  </a:ext>
                </a:extLst>
              </p:cNvPr>
              <p:cNvSpPr txBox="1">
                <a:spLocks noRot="1" noChangeAspect="1" noMove="1" noResize="1" noEditPoints="1" noAdjustHandles="1" noChangeArrowheads="1" noChangeShapeType="1" noTextEdit="1"/>
              </p:cNvSpPr>
              <p:nvPr/>
            </p:nvSpPr>
            <p:spPr>
              <a:xfrm>
                <a:off x="3389976" y="2922986"/>
                <a:ext cx="2364045" cy="312650"/>
              </a:xfrm>
              <a:prstGeom prst="rect">
                <a:avLst/>
              </a:prstGeom>
              <a:blipFill>
                <a:blip r:embed="rId4"/>
                <a:stretch>
                  <a:fillRect l="-1031" r="-206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990604" y="3506866"/>
                <a:ext cx="3157788"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990604" y="3506866"/>
                <a:ext cx="3157788" cy="276999"/>
              </a:xfrm>
              <a:prstGeom prst="rect">
                <a:avLst/>
              </a:prstGeom>
              <a:blipFill>
                <a:blip r:embed="rId5"/>
                <a:stretch>
                  <a:fillRect r="-579" b="-32609"/>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4420AA6C-F586-E508-57CE-0CF7902D1FE2}"/>
              </a:ext>
            </a:extLst>
          </p:cNvPr>
          <p:cNvGrpSpPr/>
          <p:nvPr/>
        </p:nvGrpSpPr>
        <p:grpSpPr>
          <a:xfrm>
            <a:off x="1003452" y="4064065"/>
            <a:ext cx="7137096" cy="369332"/>
            <a:chOff x="739298" y="3969654"/>
            <a:chExt cx="7137096" cy="369332"/>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739298" y="3969654"/>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739298" y="3969654"/>
                  <a:ext cx="3477718" cy="369332"/>
                </a:xfrm>
                <a:prstGeom prst="rect">
                  <a:avLst/>
                </a:prstGeom>
                <a:blipFill>
                  <a:blip r:embed="rId6"/>
                  <a:stretch>
                    <a:fillRect l="-1579"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4398676" y="3969654"/>
                  <a:ext cx="3477718" cy="369332"/>
                </a:xfrm>
                <a:prstGeom prst="rect">
                  <a:avLst/>
                </a:prstGeom>
                <a:noFill/>
              </p:spPr>
              <p:txBody>
                <a:bodyPr wrap="square" rtlCol="0">
                  <a:spAutoFit/>
                </a:bodyPr>
                <a:lstStyle/>
                <a:p>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4398676" y="3969654"/>
                  <a:ext cx="3477718" cy="369332"/>
                </a:xfrm>
                <a:prstGeom prst="rect">
                  <a:avLst/>
                </a:prstGeom>
                <a:blipFill>
                  <a:blip r:embed="rId7"/>
                  <a:stretch>
                    <a:fillRect l="-1579" t="-10000" b="-2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3A9BEF6-7822-85BD-CDE7-8045802F57A7}"/>
                  </a:ext>
                </a:extLst>
              </p:cNvPr>
              <p:cNvSpPr txBox="1"/>
              <p:nvPr/>
            </p:nvSpPr>
            <p:spPr>
              <a:xfrm>
                <a:off x="3230380" y="4709112"/>
                <a:ext cx="2683241" cy="369332"/>
              </a:xfrm>
              <a:prstGeom prst="rect">
                <a:avLst/>
              </a:prstGeom>
              <a:noFill/>
            </p:spPr>
            <p:txBody>
              <a:bodyPr wrap="square" rtlCol="0">
                <a:spAutoFit/>
              </a:bodyPr>
              <a:lstStyle/>
              <a:p>
                <a:pPr algn="ctr"/>
                <a:r>
                  <a:rPr lang="en-US" dirty="0"/>
                  <a:t>Plaintext message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=9</m:t>
                    </m:r>
                  </m:oMath>
                </a14:m>
                <a:endParaRPr lang="en-US" dirty="0"/>
              </a:p>
            </p:txBody>
          </p:sp>
        </mc:Choice>
        <mc:Fallback xmlns="">
          <p:sp>
            <p:nvSpPr>
              <p:cNvPr id="11" name="TextBox 10">
                <a:extLst>
                  <a:ext uri="{FF2B5EF4-FFF2-40B4-BE49-F238E27FC236}">
                    <a16:creationId xmlns:a16="http://schemas.microsoft.com/office/drawing/2014/main" id="{63A9BEF6-7822-85BD-CDE7-8045802F57A7}"/>
                  </a:ext>
                </a:extLst>
              </p:cNvPr>
              <p:cNvSpPr txBox="1">
                <a:spLocks noRot="1" noChangeAspect="1" noMove="1" noResize="1" noEditPoints="1" noAdjustHandles="1" noChangeArrowheads="1" noChangeShapeType="1" noTextEdit="1"/>
              </p:cNvSpPr>
              <p:nvPr/>
            </p:nvSpPr>
            <p:spPr>
              <a:xfrm>
                <a:off x="3230380" y="4709112"/>
                <a:ext cx="2683241" cy="369332"/>
              </a:xfrm>
              <a:prstGeom prst="rect">
                <a:avLst/>
              </a:prstGeom>
              <a:blipFill>
                <a:blip r:embed="rId8"/>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C18FA5-50F0-DE9C-5BCE-A652B60B559F}"/>
                  </a:ext>
                </a:extLst>
              </p:cNvPr>
              <p:cNvSpPr txBox="1"/>
              <p:nvPr/>
            </p:nvSpPr>
            <p:spPr>
              <a:xfrm>
                <a:off x="2328245" y="5354159"/>
                <a:ext cx="4487511" cy="276999"/>
              </a:xfrm>
              <a:prstGeom prst="rect">
                <a:avLst/>
              </a:prstGeom>
              <a:noFill/>
            </p:spPr>
            <p:txBody>
              <a:bodyPr wrap="none" lIns="0" tIns="0" rIns="0" bIns="0" rtlCol="0">
                <a:spAutoFit/>
              </a:bodyPr>
              <a:lstStyle/>
              <a:p>
                <a:r>
                  <a:rPr lang="en-US" dirty="0"/>
                  <a:t>Ciphertext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𝑒</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9</m:t>
                        </m:r>
                      </m:e>
                      <m:sup>
                        <m:r>
                          <a:rPr lang="en-US" b="0" i="1" smtClean="0">
                            <a:latin typeface="Cambria Math" panose="02040503050406030204" pitchFamily="18" charset="0"/>
                          </a:rPr>
                          <m:t>7</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143=48=</m:t>
                    </m:r>
                    <m:r>
                      <a:rPr lang="en-US" b="0" i="1" smtClean="0">
                        <a:latin typeface="Cambria Math" panose="02040503050406030204" pitchFamily="18" charset="0"/>
                      </a:rPr>
                      <m:t>𝑐</m:t>
                    </m:r>
                  </m:oMath>
                </a14:m>
                <a:endParaRPr lang="en-US" dirty="0"/>
              </a:p>
            </p:txBody>
          </p:sp>
        </mc:Choice>
        <mc:Fallback xmlns="">
          <p:sp>
            <p:nvSpPr>
              <p:cNvPr id="12" name="TextBox 11">
                <a:extLst>
                  <a:ext uri="{FF2B5EF4-FFF2-40B4-BE49-F238E27FC236}">
                    <a16:creationId xmlns:a16="http://schemas.microsoft.com/office/drawing/2014/main" id="{E6C18FA5-50F0-DE9C-5BCE-A652B60B559F}"/>
                  </a:ext>
                </a:extLst>
              </p:cNvPr>
              <p:cNvSpPr txBox="1">
                <a:spLocks noRot="1" noChangeAspect="1" noMove="1" noResize="1" noEditPoints="1" noAdjustHandles="1" noChangeArrowheads="1" noChangeShapeType="1" noTextEdit="1"/>
              </p:cNvSpPr>
              <p:nvPr/>
            </p:nvSpPr>
            <p:spPr>
              <a:xfrm>
                <a:off x="2328245" y="5354159"/>
                <a:ext cx="4487511" cy="276999"/>
              </a:xfrm>
              <a:prstGeom prst="rect">
                <a:avLst/>
              </a:prstGeom>
              <a:blipFill>
                <a:blip r:embed="rId9"/>
                <a:stretch>
                  <a:fillRect l="-3261" t="-28261" r="-27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6B7407-7D09-A573-0D0A-E67C72176FD5}"/>
                  </a:ext>
                </a:extLst>
              </p:cNvPr>
              <p:cNvSpPr txBox="1"/>
              <p:nvPr/>
            </p:nvSpPr>
            <p:spPr>
              <a:xfrm>
                <a:off x="2184584" y="5906875"/>
                <a:ext cx="4903074" cy="281937"/>
              </a:xfrm>
              <a:prstGeom prst="rect">
                <a:avLst/>
              </a:prstGeom>
              <a:noFill/>
            </p:spPr>
            <p:txBody>
              <a:bodyPr wrap="none" lIns="0" tIns="0" rIns="0" bIns="0" rtlCol="0">
                <a:spAutoFit/>
              </a:bodyPr>
              <a:lstStyle/>
              <a:p>
                <a:r>
                  <a:rPr lang="en-US" dirty="0"/>
                  <a:t>Plaintext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𝑑</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48</m:t>
                        </m:r>
                      </m:e>
                      <m:sup>
                        <m:r>
                          <a:rPr lang="en-US" b="0" i="1" smtClean="0">
                            <a:latin typeface="Cambria Math" panose="02040503050406030204" pitchFamily="18" charset="0"/>
                          </a:rPr>
                          <m:t>103</m:t>
                        </m:r>
                      </m:sup>
                    </m:sSup>
                    <m:r>
                      <a:rPr lang="en-US" b="0" i="1" smtClean="0">
                        <a:latin typeface="Cambria Math" panose="02040503050406030204" pitchFamily="18" charset="0"/>
                      </a:rPr>
                      <m:t> </m:t>
                    </m:r>
                    <m:r>
                      <a:rPr lang="en-US" b="0" i="1" smtClean="0">
                        <a:latin typeface="Cambria Math" panose="02040503050406030204" pitchFamily="18" charset="0"/>
                      </a:rPr>
                      <m:t>𝑚𝑜𝑑</m:t>
                    </m:r>
                    <m:r>
                      <a:rPr lang="en-US" b="0" i="1" smtClean="0">
                        <a:latin typeface="Cambria Math" panose="02040503050406030204" pitchFamily="18" charset="0"/>
                      </a:rPr>
                      <m:t> 143=9=</m:t>
                    </m:r>
                    <m:r>
                      <a:rPr lang="en-US" b="0" i="1" smtClean="0">
                        <a:latin typeface="Cambria Math" panose="02040503050406030204" pitchFamily="18" charset="0"/>
                      </a:rPr>
                      <m:t>𝑚</m:t>
                    </m:r>
                  </m:oMath>
                </a14:m>
                <a:endParaRPr lang="en-US" dirty="0"/>
              </a:p>
            </p:txBody>
          </p:sp>
        </mc:Choice>
        <mc:Fallback xmlns="">
          <p:sp>
            <p:nvSpPr>
              <p:cNvPr id="13" name="TextBox 12">
                <a:extLst>
                  <a:ext uri="{FF2B5EF4-FFF2-40B4-BE49-F238E27FC236}">
                    <a16:creationId xmlns:a16="http://schemas.microsoft.com/office/drawing/2014/main" id="{696B7407-7D09-A573-0D0A-E67C72176FD5}"/>
                  </a:ext>
                </a:extLst>
              </p:cNvPr>
              <p:cNvSpPr txBox="1">
                <a:spLocks noRot="1" noChangeAspect="1" noMove="1" noResize="1" noEditPoints="1" noAdjustHandles="1" noChangeArrowheads="1" noChangeShapeType="1" noTextEdit="1"/>
              </p:cNvSpPr>
              <p:nvPr/>
            </p:nvSpPr>
            <p:spPr>
              <a:xfrm>
                <a:off x="2184584" y="5906875"/>
                <a:ext cx="4903074" cy="281937"/>
              </a:xfrm>
              <a:prstGeom prst="rect">
                <a:avLst/>
              </a:prstGeom>
              <a:blipFill>
                <a:blip r:embed="rId10"/>
                <a:stretch>
                  <a:fillRect l="-2857" t="-26087" b="-50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F7DCDD2-7E87-DB46-9F14-5814465232A9}"/>
              </a:ext>
            </a:extLst>
          </p:cNvPr>
          <p:cNvSpPr/>
          <p:nvPr/>
        </p:nvSpPr>
        <p:spPr>
          <a:xfrm>
            <a:off x="5561351" y="4709112"/>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7A6646-6BFE-DEB9-664E-54D5BD5D83F6}"/>
              </a:ext>
            </a:extLst>
          </p:cNvPr>
          <p:cNvSpPr/>
          <p:nvPr/>
        </p:nvSpPr>
        <p:spPr>
          <a:xfrm>
            <a:off x="6243251" y="5855683"/>
            <a:ext cx="232348" cy="369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5A6816F8-5223-E1F3-8F3E-CDD6E8A476DF}"/>
              </a:ext>
            </a:extLst>
          </p:cNvPr>
          <p:cNvCxnSpPr>
            <a:stCxn id="16" idx="2"/>
            <a:endCxn id="15" idx="0"/>
          </p:cNvCxnSpPr>
          <p:nvPr/>
        </p:nvCxnSpPr>
        <p:spPr>
          <a:xfrm rot="5400000" flipH="1">
            <a:off x="5260524" y="5126113"/>
            <a:ext cx="1515901" cy="681900"/>
          </a:xfrm>
          <a:prstGeom prst="bentConnector5">
            <a:avLst>
              <a:gd name="adj1" fmla="val -15080"/>
              <a:gd name="adj2" fmla="val -135756"/>
              <a:gd name="adj3" fmla="val 11508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Speech Bubble: Rectangle with Corners Rounded 21">
            <a:extLst>
              <a:ext uri="{FF2B5EF4-FFF2-40B4-BE49-F238E27FC236}">
                <a16:creationId xmlns:a16="http://schemas.microsoft.com/office/drawing/2014/main" id="{4FF53F2F-3888-73A6-1AE4-2F8F1CB84B4A}"/>
              </a:ext>
            </a:extLst>
          </p:cNvPr>
          <p:cNvSpPr/>
          <p:nvPr/>
        </p:nvSpPr>
        <p:spPr>
          <a:xfrm>
            <a:off x="7151095" y="2694632"/>
            <a:ext cx="1364255" cy="944382"/>
          </a:xfrm>
          <a:prstGeom prst="wedgeRoundRectCallout">
            <a:avLst>
              <a:gd name="adj1" fmla="val -115877"/>
              <a:gd name="adj2" fmla="val 474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Extended Euclidean Algorithm</a:t>
            </a:r>
          </a:p>
        </p:txBody>
      </p:sp>
      <p:sp>
        <p:nvSpPr>
          <p:cNvPr id="19" name="Speech Bubble: Rectangle with Corners Rounded 18">
            <a:extLst>
              <a:ext uri="{FF2B5EF4-FFF2-40B4-BE49-F238E27FC236}">
                <a16:creationId xmlns:a16="http://schemas.microsoft.com/office/drawing/2014/main" id="{AAF6E29B-0DE5-0AF5-DBFF-442700896203}"/>
              </a:ext>
            </a:extLst>
          </p:cNvPr>
          <p:cNvSpPr/>
          <p:nvPr/>
        </p:nvSpPr>
        <p:spPr>
          <a:xfrm>
            <a:off x="721875" y="2285241"/>
            <a:ext cx="1057745" cy="610691"/>
          </a:xfrm>
          <a:prstGeom prst="wedgeRoundRectCallout">
            <a:avLst>
              <a:gd name="adj1" fmla="val 115048"/>
              <a:gd name="adj2" fmla="val -112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Euler's Totient</a:t>
            </a:r>
          </a:p>
        </p:txBody>
      </p:sp>
      <p:sp>
        <p:nvSpPr>
          <p:cNvPr id="3" name="Rectangle 2">
            <a:extLst>
              <a:ext uri="{FF2B5EF4-FFF2-40B4-BE49-F238E27FC236}">
                <a16:creationId xmlns:a16="http://schemas.microsoft.com/office/drawing/2014/main" id="{0E169AF3-D2CF-C16E-A317-DEBD2311D0F0}"/>
              </a:ext>
            </a:extLst>
          </p:cNvPr>
          <p:cNvSpPr/>
          <p:nvPr/>
        </p:nvSpPr>
        <p:spPr>
          <a:xfrm>
            <a:off x="4481170" y="5855683"/>
            <a:ext cx="584295" cy="333129"/>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471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righ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par>
                          <p:cTn id="39" fill="hold">
                            <p:stCondLst>
                              <p:cond delay="0"/>
                            </p:stCondLst>
                            <p:childTnLst>
                              <p:par>
                                <p:cTn id="40" presetID="22" presetClass="entr" presetSubtype="1"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par>
                          <p:cTn id="43" fill="hold">
                            <p:stCondLst>
                              <p:cond delay="500"/>
                            </p:stCondLst>
                            <p:childTnLst>
                              <p:par>
                                <p:cTn id="44" presetID="22"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up)">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ppt_x"/>
                                          </p:val>
                                        </p:tav>
                                        <p:tav tm="100000">
                                          <p:val>
                                            <p:strVal val="#ppt_x"/>
                                          </p:val>
                                        </p:tav>
                                      </p:tavLst>
                                    </p:anim>
                                    <p:anim calcmode="lin" valueType="num">
                                      <p:cBhvr additive="base">
                                        <p:cTn id="5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5" grpId="0" animBg="1"/>
      <p:bldP spid="16" grpId="0" animBg="1"/>
      <p:bldP spid="22" grpId="0" animBg="1"/>
      <p:bldP spid="19"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Extended Euclidean Algorithm (GCD)</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54</a:t>
            </a:fld>
            <a:endParaRPr lang="en-US"/>
          </a:p>
        </p:txBody>
      </p:sp>
      <p:pic>
        <p:nvPicPr>
          <p:cNvPr id="15" name="Picture 14">
            <a:extLst>
              <a:ext uri="{FF2B5EF4-FFF2-40B4-BE49-F238E27FC236}">
                <a16:creationId xmlns:a16="http://schemas.microsoft.com/office/drawing/2014/main" id="{9AADDD34-EAA9-4896-65C0-094F2CBAD06B}"/>
              </a:ext>
            </a:extLst>
          </p:cNvPr>
          <p:cNvPicPr>
            <a:picLocks noChangeAspect="1"/>
          </p:cNvPicPr>
          <p:nvPr/>
        </p:nvPicPr>
        <p:blipFill>
          <a:blip r:embed="rId2"/>
          <a:stretch>
            <a:fillRect/>
          </a:stretch>
        </p:blipFill>
        <p:spPr>
          <a:xfrm>
            <a:off x="1855613" y="3713586"/>
            <a:ext cx="2749534" cy="1646063"/>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835A2DA-D0ED-6EC2-5A67-CC2C5E0A5752}"/>
                  </a:ext>
                </a:extLst>
              </p:cNvPr>
              <p:cNvSpPr txBox="1"/>
              <p:nvPr/>
            </p:nvSpPr>
            <p:spPr>
              <a:xfrm>
                <a:off x="6243328" y="4522110"/>
                <a:ext cx="127573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𝑎𝑥</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𝑏𝑦</m:t>
                      </m:r>
                      <m:r>
                        <a:rPr lang="en-US" b="0" i="1" smtClean="0">
                          <a:solidFill>
                            <a:srgbClr val="FF0000"/>
                          </a:solidFill>
                          <a:latin typeface="Cambria Math" panose="02040503050406030204" pitchFamily="18" charset="0"/>
                        </a:rPr>
                        <m:t>=1</m:t>
                      </m:r>
                    </m:oMath>
                  </m:oMathPara>
                </a14:m>
                <a:endParaRPr lang="en-US" dirty="0">
                  <a:solidFill>
                    <a:srgbClr val="FF0000"/>
                  </a:solidFill>
                </a:endParaRPr>
              </a:p>
            </p:txBody>
          </p:sp>
        </mc:Choice>
        <mc:Fallback xmlns="">
          <p:sp>
            <p:nvSpPr>
              <p:cNvPr id="16" name="TextBox 15">
                <a:extLst>
                  <a:ext uri="{FF2B5EF4-FFF2-40B4-BE49-F238E27FC236}">
                    <a16:creationId xmlns:a16="http://schemas.microsoft.com/office/drawing/2014/main" id="{B835A2DA-D0ED-6EC2-5A67-CC2C5E0A5752}"/>
                  </a:ext>
                </a:extLst>
              </p:cNvPr>
              <p:cNvSpPr txBox="1">
                <a:spLocks noRot="1" noChangeAspect="1" noMove="1" noResize="1" noEditPoints="1" noAdjustHandles="1" noChangeArrowheads="1" noChangeShapeType="1" noTextEdit="1"/>
              </p:cNvSpPr>
              <p:nvPr/>
            </p:nvSpPr>
            <p:spPr>
              <a:xfrm>
                <a:off x="6243328" y="4522110"/>
                <a:ext cx="1275734" cy="276999"/>
              </a:xfrm>
              <a:prstGeom prst="rect">
                <a:avLst/>
              </a:prstGeom>
              <a:blipFill>
                <a:blip r:embed="rId3"/>
                <a:stretch>
                  <a:fillRect l="-2392" t="-2222" r="-430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0C949E2-9D47-57EE-6920-9465C5B6A340}"/>
                  </a:ext>
                </a:extLst>
              </p:cNvPr>
              <p:cNvSpPr txBox="1"/>
              <p:nvPr/>
            </p:nvSpPr>
            <p:spPr>
              <a:xfrm>
                <a:off x="5739709" y="4918873"/>
                <a:ext cx="26482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7</m:t>
                          </m:r>
                        </m:e>
                      </m:d>
                      <m:d>
                        <m:dPr>
                          <m:ctrlPr>
                            <a:rPr lang="en-US" b="0" i="1" smtClean="0">
                              <a:latin typeface="Cambria Math" panose="02040503050406030204" pitchFamily="18" charset="0"/>
                            </a:rPr>
                          </m:ctrlPr>
                        </m:dPr>
                        <m:e>
                          <m:r>
                            <a:rPr lang="en-US" b="0" i="1" smtClean="0">
                              <a:latin typeface="Cambria Math" panose="02040503050406030204" pitchFamily="18" charset="0"/>
                            </a:rPr>
                            <m:t>−17</m:t>
                          </m:r>
                        </m:e>
                      </m:d>
                      <m:r>
                        <a:rPr lang="en-US" b="0" i="1" smtClean="0">
                          <a:latin typeface="Cambria Math" panose="02040503050406030204" pitchFamily="18" charset="0"/>
                        </a:rPr>
                        <m:t>+(120)(1) =1</m:t>
                      </m:r>
                    </m:oMath>
                  </m:oMathPara>
                </a14:m>
                <a:endParaRPr lang="en-US" dirty="0"/>
              </a:p>
            </p:txBody>
          </p:sp>
        </mc:Choice>
        <mc:Fallback xmlns="">
          <p:sp>
            <p:nvSpPr>
              <p:cNvPr id="20" name="TextBox 19">
                <a:extLst>
                  <a:ext uri="{FF2B5EF4-FFF2-40B4-BE49-F238E27FC236}">
                    <a16:creationId xmlns:a16="http://schemas.microsoft.com/office/drawing/2014/main" id="{40C949E2-9D47-57EE-6920-9465C5B6A340}"/>
                  </a:ext>
                </a:extLst>
              </p:cNvPr>
              <p:cNvSpPr txBox="1">
                <a:spLocks noRot="1" noChangeAspect="1" noMove="1" noResize="1" noEditPoints="1" noAdjustHandles="1" noChangeArrowheads="1" noChangeShapeType="1" noTextEdit="1"/>
              </p:cNvSpPr>
              <p:nvPr/>
            </p:nvSpPr>
            <p:spPr>
              <a:xfrm>
                <a:off x="5739709" y="4918873"/>
                <a:ext cx="2648224" cy="276999"/>
              </a:xfrm>
              <a:prstGeom prst="rect">
                <a:avLst/>
              </a:prstGeom>
              <a:blipFill>
                <a:blip r:embed="rId4"/>
                <a:stretch>
                  <a:fillRect t="-2222" r="-161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A63ED5-A5A8-6573-E02A-10A08B27DAFC}"/>
                  </a:ext>
                </a:extLst>
              </p:cNvPr>
              <p:cNvSpPr txBox="1"/>
              <p:nvPr/>
            </p:nvSpPr>
            <p:spPr>
              <a:xfrm>
                <a:off x="6005153" y="5315636"/>
                <a:ext cx="17520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−119+120 =1</m:t>
                      </m:r>
                    </m:oMath>
                  </m:oMathPara>
                </a14:m>
                <a:endParaRPr lang="en-US" dirty="0"/>
              </a:p>
            </p:txBody>
          </p:sp>
        </mc:Choice>
        <mc:Fallback xmlns="">
          <p:sp>
            <p:nvSpPr>
              <p:cNvPr id="21" name="TextBox 20">
                <a:extLst>
                  <a:ext uri="{FF2B5EF4-FFF2-40B4-BE49-F238E27FC236}">
                    <a16:creationId xmlns:a16="http://schemas.microsoft.com/office/drawing/2014/main" id="{CAA63ED5-A5A8-6573-E02A-10A08B27DAFC}"/>
                  </a:ext>
                </a:extLst>
              </p:cNvPr>
              <p:cNvSpPr txBox="1">
                <a:spLocks noRot="1" noChangeAspect="1" noMove="1" noResize="1" noEditPoints="1" noAdjustHandles="1" noChangeArrowheads="1" noChangeShapeType="1" noTextEdit="1"/>
              </p:cNvSpPr>
              <p:nvPr/>
            </p:nvSpPr>
            <p:spPr>
              <a:xfrm>
                <a:off x="6005153" y="5315636"/>
                <a:ext cx="1752083" cy="276999"/>
              </a:xfrm>
              <a:prstGeom prst="rect">
                <a:avLst/>
              </a:prstGeom>
              <a:blipFill>
                <a:blip r:embed="rId5"/>
                <a:stretch>
                  <a:fillRect r="-277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C8D5BA0-561D-211E-935C-E686E2D4274A}"/>
                  </a:ext>
                </a:extLst>
              </p:cNvPr>
              <p:cNvSpPr txBox="1"/>
              <p:nvPr/>
            </p:nvSpPr>
            <p:spPr>
              <a:xfrm>
                <a:off x="2203554" y="1474377"/>
                <a:ext cx="2053653" cy="369332"/>
              </a:xfrm>
              <a:prstGeom prst="rect">
                <a:avLst/>
              </a:prstGeom>
              <a:noFill/>
            </p:spPr>
            <p:txBody>
              <a:bodyPr wrap="square" rtlCol="0">
                <a:spAutoFit/>
              </a:bodyPr>
              <a:lstStyle/>
              <a:p>
                <a14:m>
                  <m:oMath xmlns:m="http://schemas.openxmlformats.org/officeDocument/2006/math">
                    <m:sSub>
                      <m:sSubPr>
                        <m:ctrlPr>
                          <a:rPr lang="en-US"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𝑒</m:t>
                    </m:r>
                    <m:r>
                      <a:rPr lang="en-US" b="0" i="1" smtClean="0">
                        <a:solidFill>
                          <a:srgbClr val="7030A0"/>
                        </a:solidFill>
                        <a:latin typeface="Cambria Math" panose="02040503050406030204" pitchFamily="18" charset="0"/>
                      </a:rPr>
                      <m:t>, </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𝑏</m:t>
                        </m:r>
                      </m:e>
                      <m:sub>
                        <m:r>
                          <a:rPr lang="en-US" b="0" i="1" smtClean="0">
                            <a:solidFill>
                              <a:srgbClr val="7030A0"/>
                            </a:solidFill>
                            <a:latin typeface="Cambria Math" panose="02040503050406030204" pitchFamily="18" charset="0"/>
                          </a:rPr>
                          <m:t>0</m:t>
                        </m:r>
                      </m:sub>
                    </m:sSub>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ea typeface="Cambria Math" panose="02040503050406030204" pitchFamily="18" charset="0"/>
                      </a:rPr>
                      <m:t>𝜙</m:t>
                    </m:r>
                    <m:d>
                      <m:dPr>
                        <m:ctrlPr>
                          <a:rPr lang="en-US" b="0" i="1" smtClean="0">
                            <a:solidFill>
                              <a:srgbClr val="7030A0"/>
                            </a:solidFill>
                            <a:latin typeface="Cambria Math" panose="02040503050406030204" pitchFamily="18" charset="0"/>
                            <a:ea typeface="Cambria Math" panose="02040503050406030204" pitchFamily="18" charset="0"/>
                          </a:rPr>
                        </m:ctrlPr>
                      </m:dPr>
                      <m:e>
                        <m:r>
                          <a:rPr lang="en-US" b="0" i="1" smtClean="0">
                            <a:solidFill>
                              <a:srgbClr val="7030A0"/>
                            </a:solidFill>
                            <a:latin typeface="Cambria Math" panose="02040503050406030204" pitchFamily="18" charset="0"/>
                            <a:ea typeface="Cambria Math" panose="02040503050406030204" pitchFamily="18" charset="0"/>
                          </a:rPr>
                          <m:t>𝑛</m:t>
                        </m:r>
                      </m:e>
                    </m:d>
                  </m:oMath>
                </a14:m>
                <a:r>
                  <a:rPr lang="en-US" dirty="0">
                    <a:solidFill>
                      <a:srgbClr val="7030A0"/>
                    </a:solidFill>
                  </a:rPr>
                  <a:t> </a:t>
                </a:r>
              </a:p>
            </p:txBody>
          </p:sp>
        </mc:Choice>
        <mc:Fallback xmlns="">
          <p:sp>
            <p:nvSpPr>
              <p:cNvPr id="27" name="TextBox 26">
                <a:extLst>
                  <a:ext uri="{FF2B5EF4-FFF2-40B4-BE49-F238E27FC236}">
                    <a16:creationId xmlns:a16="http://schemas.microsoft.com/office/drawing/2014/main" id="{AC8D5BA0-561D-211E-935C-E686E2D4274A}"/>
                  </a:ext>
                </a:extLst>
              </p:cNvPr>
              <p:cNvSpPr txBox="1">
                <a:spLocks noRot="1" noChangeAspect="1" noMove="1" noResize="1" noEditPoints="1" noAdjustHandles="1" noChangeArrowheads="1" noChangeShapeType="1" noTextEdit="1"/>
              </p:cNvSpPr>
              <p:nvPr/>
            </p:nvSpPr>
            <p:spPr>
              <a:xfrm>
                <a:off x="2203554" y="1474377"/>
                <a:ext cx="2053653"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018A7F9-D2EE-D1C1-2C16-5E06E23E8ECF}"/>
                  </a:ext>
                </a:extLst>
              </p:cNvPr>
              <p:cNvSpPr txBox="1"/>
              <p:nvPr/>
            </p:nvSpPr>
            <p:spPr>
              <a:xfrm>
                <a:off x="1855613" y="5508509"/>
                <a:ext cx="28076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rPr>
                        <m:t>𝑚𝑜𝑑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8" name="TextBox 27">
                <a:extLst>
                  <a:ext uri="{FF2B5EF4-FFF2-40B4-BE49-F238E27FC236}">
                    <a16:creationId xmlns:a16="http://schemas.microsoft.com/office/drawing/2014/main" id="{9018A7F9-D2EE-D1C1-2C16-5E06E23E8ECF}"/>
                  </a:ext>
                </a:extLst>
              </p:cNvPr>
              <p:cNvSpPr txBox="1">
                <a:spLocks noRot="1" noChangeAspect="1" noMove="1" noResize="1" noEditPoints="1" noAdjustHandles="1" noChangeArrowheads="1" noChangeShapeType="1" noTextEdit="1"/>
              </p:cNvSpPr>
              <p:nvPr/>
            </p:nvSpPr>
            <p:spPr>
              <a:xfrm>
                <a:off x="1855613" y="5508509"/>
                <a:ext cx="2807628" cy="276999"/>
              </a:xfrm>
              <a:prstGeom prst="rect">
                <a:avLst/>
              </a:prstGeom>
              <a:blipFill>
                <a:blip r:embed="rId7"/>
                <a:stretch>
                  <a:fillRect l="-868" t="-4444" r="-238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C780834-055C-5053-5CF3-8F17AE15DF35}"/>
                  </a:ext>
                </a:extLst>
              </p:cNvPr>
              <p:cNvSpPr txBox="1"/>
              <p:nvPr/>
            </p:nvSpPr>
            <p:spPr>
              <a:xfrm>
                <a:off x="1898189" y="5987027"/>
                <a:ext cx="2765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min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 </m:t>
                      </m:r>
                      <m:r>
                        <a:rPr lang="en-US" i="1">
                          <a:latin typeface="Cambria Math" panose="02040503050406030204" pitchFamily="18" charset="0"/>
                        </a:rPr>
                        <m:t>𝑚𝑜𝑑</m:t>
                      </m:r>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𝑏</m:t>
                          </m:r>
                        </m:e>
                        <m:sub>
                          <m:r>
                            <a:rPr lang="en-US" i="1">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29" name="TextBox 28">
                <a:extLst>
                  <a:ext uri="{FF2B5EF4-FFF2-40B4-BE49-F238E27FC236}">
                    <a16:creationId xmlns:a16="http://schemas.microsoft.com/office/drawing/2014/main" id="{DC780834-055C-5053-5CF3-8F17AE15DF35}"/>
                  </a:ext>
                </a:extLst>
              </p:cNvPr>
              <p:cNvSpPr txBox="1">
                <a:spLocks noRot="1" noChangeAspect="1" noMove="1" noResize="1" noEditPoints="1" noAdjustHandles="1" noChangeArrowheads="1" noChangeShapeType="1" noTextEdit="1"/>
              </p:cNvSpPr>
              <p:nvPr/>
            </p:nvSpPr>
            <p:spPr>
              <a:xfrm>
                <a:off x="1898189" y="5987027"/>
                <a:ext cx="2765052" cy="276999"/>
              </a:xfrm>
              <a:prstGeom prst="rect">
                <a:avLst/>
              </a:prstGeom>
              <a:blipFill>
                <a:blip r:embed="rId8"/>
                <a:stretch>
                  <a:fillRect l="-1762" t="-2174" r="-2643" b="-32609"/>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138F4EE5-6B19-17B8-E5A5-30B987182B0E}"/>
              </a:ext>
            </a:extLst>
          </p:cNvPr>
          <p:cNvPicPr>
            <a:picLocks noChangeAspect="1"/>
          </p:cNvPicPr>
          <p:nvPr/>
        </p:nvPicPr>
        <p:blipFill>
          <a:blip r:embed="rId9"/>
          <a:stretch>
            <a:fillRect/>
          </a:stretch>
        </p:blipFill>
        <p:spPr>
          <a:xfrm>
            <a:off x="1002311" y="1939127"/>
            <a:ext cx="7139378" cy="2194648"/>
          </a:xfrm>
          <a:prstGeom prst="rect">
            <a:avLst/>
          </a:prstGeom>
        </p:spPr>
      </p:pic>
    </p:spTree>
    <p:extLst>
      <p:ext uri="{BB962C8B-B14F-4D97-AF65-F5344CB8AC3E}">
        <p14:creationId xmlns:p14="http://schemas.microsoft.com/office/powerpoint/2010/main" val="1423031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4D89BC-9911-7042-5DE8-93988F87DFBC}"/>
              </a:ext>
            </a:extLst>
          </p:cNvPr>
          <p:cNvPicPr>
            <a:picLocks noChangeAspect="1"/>
          </p:cNvPicPr>
          <p:nvPr/>
        </p:nvPicPr>
        <p:blipFill>
          <a:blip r:embed="rId2"/>
          <a:stretch>
            <a:fillRect/>
          </a:stretch>
        </p:blipFill>
        <p:spPr>
          <a:xfrm>
            <a:off x="366322" y="460947"/>
            <a:ext cx="5100364" cy="5936105"/>
          </a:xfrm>
          <a:prstGeom prst="rect">
            <a:avLst/>
          </a:prstGeom>
        </p:spPr>
      </p:pic>
      <p:sp>
        <p:nvSpPr>
          <p:cNvPr id="2" name="Title 1"/>
          <p:cNvSpPr>
            <a:spLocks noGrp="1"/>
          </p:cNvSpPr>
          <p:nvPr>
            <p:ph type="title"/>
          </p:nvPr>
        </p:nvSpPr>
        <p:spPr>
          <a:xfrm>
            <a:off x="5890388" y="365126"/>
            <a:ext cx="2624962" cy="1325563"/>
          </a:xfrm>
        </p:spPr>
        <p:txBody>
          <a:bodyPr>
            <a:noAutofit/>
          </a:bodyPr>
          <a:lstStyle/>
          <a:p>
            <a:pPr algn="ctr"/>
            <a:r>
              <a:rPr lang="en-US" sz="3200" b="1" dirty="0">
                <a:solidFill>
                  <a:srgbClr val="0070C0"/>
                </a:solidFill>
                <a:latin typeface="+mn-lt"/>
              </a:rPr>
              <a:t>Open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grpSp>
        <p:nvGrpSpPr>
          <p:cNvPr id="37" name="Group 36">
            <a:extLst>
              <a:ext uri="{FF2B5EF4-FFF2-40B4-BE49-F238E27FC236}">
                <a16:creationId xmlns:a16="http://schemas.microsoft.com/office/drawing/2014/main" id="{3EEA3D6E-7DF0-F7FA-DED0-AD7DA5F62BC1}"/>
              </a:ext>
            </a:extLst>
          </p:cNvPr>
          <p:cNvGrpSpPr/>
          <p:nvPr/>
        </p:nvGrpSpPr>
        <p:grpSpPr>
          <a:xfrm>
            <a:off x="1752042" y="967422"/>
            <a:ext cx="1076632" cy="369332"/>
            <a:chOff x="4968362" y="2079211"/>
            <a:chExt cx="1076632" cy="369332"/>
          </a:xfrm>
        </p:grpSpPr>
        <p:cxnSp>
          <p:nvCxnSpPr>
            <p:cNvPr id="38" name="Straight Arrow Connector 37">
              <a:extLst>
                <a:ext uri="{FF2B5EF4-FFF2-40B4-BE49-F238E27FC236}">
                  <a16:creationId xmlns:a16="http://schemas.microsoft.com/office/drawing/2014/main" id="{08208EC9-9C0E-5E86-F190-A6F79E3693D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05B0479-5F4F-5349-4781-0B708A6DBFB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4EAF516B-4B34-39FD-50EC-584499D8AE77}"/>
              </a:ext>
            </a:extLst>
          </p:cNvPr>
          <p:cNvGrpSpPr/>
          <p:nvPr/>
        </p:nvGrpSpPr>
        <p:grpSpPr>
          <a:xfrm>
            <a:off x="3068155" y="1533387"/>
            <a:ext cx="1076632" cy="369332"/>
            <a:chOff x="4704120" y="2356972"/>
            <a:chExt cx="1076632" cy="369332"/>
          </a:xfrm>
        </p:grpSpPr>
        <p:cxnSp>
          <p:nvCxnSpPr>
            <p:cNvPr id="41" name="Straight Arrow Connector 40">
              <a:extLst>
                <a:ext uri="{FF2B5EF4-FFF2-40B4-BE49-F238E27FC236}">
                  <a16:creationId xmlns:a16="http://schemas.microsoft.com/office/drawing/2014/main" id="{C4D9A0B4-54F8-F174-B073-20F20FED23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8DDCB31-A4AC-B8D2-5D5F-2F8A8626D7A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60C5DC6A-9802-C8BD-8DC3-AA8EE92476F2}"/>
              </a:ext>
            </a:extLst>
          </p:cNvPr>
          <p:cNvGrpSpPr/>
          <p:nvPr/>
        </p:nvGrpSpPr>
        <p:grpSpPr>
          <a:xfrm>
            <a:off x="3076144" y="2277646"/>
            <a:ext cx="1068643" cy="369332"/>
            <a:chOff x="3647644" y="4910075"/>
            <a:chExt cx="1068643" cy="369332"/>
          </a:xfrm>
        </p:grpSpPr>
        <p:sp>
          <p:nvSpPr>
            <p:cNvPr id="74" name="TextBox 73">
              <a:extLst>
                <a:ext uri="{FF2B5EF4-FFF2-40B4-BE49-F238E27FC236}">
                  <a16:creationId xmlns:a16="http://schemas.microsoft.com/office/drawing/2014/main" id="{F8517F25-D67E-05D4-49CE-4D465B3F363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ABD58302-074F-8E1A-5BF3-8647394EA0A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ABC5119-92E7-9B47-ACEA-3A26BFE93543}"/>
              </a:ext>
            </a:extLst>
          </p:cNvPr>
          <p:cNvGrpSpPr/>
          <p:nvPr/>
        </p:nvGrpSpPr>
        <p:grpSpPr>
          <a:xfrm>
            <a:off x="2308356" y="2827554"/>
            <a:ext cx="1064340" cy="369332"/>
            <a:chOff x="3647644" y="5421073"/>
            <a:chExt cx="1064340" cy="369332"/>
          </a:xfrm>
        </p:grpSpPr>
        <p:sp>
          <p:nvSpPr>
            <p:cNvPr id="77" name="TextBox 76">
              <a:extLst>
                <a:ext uri="{FF2B5EF4-FFF2-40B4-BE49-F238E27FC236}">
                  <a16:creationId xmlns:a16="http://schemas.microsoft.com/office/drawing/2014/main" id="{B7747898-EE18-8E4D-BAE8-159DE0F6EFB8}"/>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834ABC2A-8404-553D-6303-D00D5756214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5F7ECFB-2C90-EC6C-6102-B03A980D0193}"/>
              </a:ext>
            </a:extLst>
          </p:cNvPr>
          <p:cNvGrpSpPr/>
          <p:nvPr/>
        </p:nvGrpSpPr>
        <p:grpSpPr>
          <a:xfrm>
            <a:off x="4446772" y="3460655"/>
            <a:ext cx="1068643" cy="369332"/>
            <a:chOff x="3647644" y="5359159"/>
            <a:chExt cx="1068643" cy="369332"/>
          </a:xfrm>
        </p:grpSpPr>
        <p:sp>
          <p:nvSpPr>
            <p:cNvPr id="80" name="TextBox 79">
              <a:extLst>
                <a:ext uri="{FF2B5EF4-FFF2-40B4-BE49-F238E27FC236}">
                  <a16:creationId xmlns:a16="http://schemas.microsoft.com/office/drawing/2014/main" id="{7FD6C30D-7528-EDF0-3933-74F65FD1512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3FB20F08-43D3-1987-F768-6D61970E0B3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281E46DD-4327-A8E3-2418-C29A1ED76120}"/>
              </a:ext>
            </a:extLst>
          </p:cNvPr>
          <p:cNvGrpSpPr/>
          <p:nvPr/>
        </p:nvGrpSpPr>
        <p:grpSpPr>
          <a:xfrm>
            <a:off x="5285702" y="4299575"/>
            <a:ext cx="1076632" cy="369332"/>
            <a:chOff x="2157212" y="5356391"/>
            <a:chExt cx="1076632" cy="369332"/>
          </a:xfrm>
        </p:grpSpPr>
        <p:sp>
          <p:nvSpPr>
            <p:cNvPr id="83" name="TextBox 82">
              <a:extLst>
                <a:ext uri="{FF2B5EF4-FFF2-40B4-BE49-F238E27FC236}">
                  <a16:creationId xmlns:a16="http://schemas.microsoft.com/office/drawing/2014/main" id="{23F8043B-8D94-C077-549A-64E417548E5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F8CD9D41-B443-FE4C-C20F-9956A76AF0E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B5E10D4B-133E-CDA0-7FEC-1FFA302F11B5}"/>
              </a:ext>
            </a:extLst>
          </p:cNvPr>
          <p:cNvGrpSpPr/>
          <p:nvPr/>
        </p:nvGrpSpPr>
        <p:grpSpPr>
          <a:xfrm>
            <a:off x="5210420" y="4935863"/>
            <a:ext cx="1076632" cy="369332"/>
            <a:chOff x="2157212" y="5356391"/>
            <a:chExt cx="1076632" cy="369332"/>
          </a:xfrm>
        </p:grpSpPr>
        <p:sp>
          <p:nvSpPr>
            <p:cNvPr id="86" name="TextBox 85">
              <a:extLst>
                <a:ext uri="{FF2B5EF4-FFF2-40B4-BE49-F238E27FC236}">
                  <a16:creationId xmlns:a16="http://schemas.microsoft.com/office/drawing/2014/main" id="{F2221B02-A2A1-E79D-E9C1-2EF804153F3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266357E-CE48-456B-059E-96722203D0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C028C890-362F-1144-222F-BEAD5F1ED7D9}"/>
              </a:ext>
            </a:extLst>
          </p:cNvPr>
          <p:cNvGrpSpPr/>
          <p:nvPr/>
        </p:nvGrpSpPr>
        <p:grpSpPr>
          <a:xfrm>
            <a:off x="3922969" y="5579441"/>
            <a:ext cx="1076632" cy="369332"/>
            <a:chOff x="2157212" y="5356391"/>
            <a:chExt cx="1076632" cy="369332"/>
          </a:xfrm>
        </p:grpSpPr>
        <p:sp>
          <p:nvSpPr>
            <p:cNvPr id="89" name="TextBox 88">
              <a:extLst>
                <a:ext uri="{FF2B5EF4-FFF2-40B4-BE49-F238E27FC236}">
                  <a16:creationId xmlns:a16="http://schemas.microsoft.com/office/drawing/2014/main" id="{00AC1B64-F03E-0631-8E1B-7C92DEBB1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9CB89834-E26B-BF3F-E5AC-15240422A6B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C21E7FC-2C60-25E5-3D47-355A446E20DF}"/>
              </a:ext>
            </a:extLst>
          </p:cNvPr>
          <p:cNvGrpSpPr/>
          <p:nvPr/>
        </p:nvGrpSpPr>
        <p:grpSpPr>
          <a:xfrm>
            <a:off x="4311351" y="3665115"/>
            <a:ext cx="1076632" cy="369332"/>
            <a:chOff x="2157212" y="5356391"/>
            <a:chExt cx="1076632" cy="369332"/>
          </a:xfrm>
        </p:grpSpPr>
        <p:sp>
          <p:nvSpPr>
            <p:cNvPr id="92" name="TextBox 91">
              <a:extLst>
                <a:ext uri="{FF2B5EF4-FFF2-40B4-BE49-F238E27FC236}">
                  <a16:creationId xmlns:a16="http://schemas.microsoft.com/office/drawing/2014/main" id="{B56C7994-A9D4-54D0-6E35-52370E874DF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3" name="Straight Arrow Connector 92">
              <a:extLst>
                <a:ext uri="{FF2B5EF4-FFF2-40B4-BE49-F238E27FC236}">
                  <a16:creationId xmlns:a16="http://schemas.microsoft.com/office/drawing/2014/main" id="{012E64C2-0B27-BA65-AB4E-07FAB50034A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B6011FC6-0BBA-70F7-8AC5-EF0A11FD5FDD}"/>
              </a:ext>
            </a:extLst>
          </p:cNvPr>
          <p:cNvGrpSpPr/>
          <p:nvPr/>
        </p:nvGrpSpPr>
        <p:grpSpPr>
          <a:xfrm>
            <a:off x="4083989" y="5796643"/>
            <a:ext cx="1076632" cy="369332"/>
            <a:chOff x="2157212" y="5356391"/>
            <a:chExt cx="1076632" cy="369332"/>
          </a:xfrm>
        </p:grpSpPr>
        <p:sp>
          <p:nvSpPr>
            <p:cNvPr id="95" name="TextBox 94">
              <a:extLst>
                <a:ext uri="{FF2B5EF4-FFF2-40B4-BE49-F238E27FC236}">
                  <a16:creationId xmlns:a16="http://schemas.microsoft.com/office/drawing/2014/main" id="{D09C8409-8E3D-9AEF-CFBB-6E54972EE1B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6" name="Straight Arrow Connector 95">
              <a:extLst>
                <a:ext uri="{FF2B5EF4-FFF2-40B4-BE49-F238E27FC236}">
                  <a16:creationId xmlns:a16="http://schemas.microsoft.com/office/drawing/2014/main" id="{1D18D0D2-E683-E215-D672-841A074E5B7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224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righ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right)">
                                      <p:cBhvr>
                                        <p:cTn id="32" dur="500"/>
                                        <p:tgtEl>
                                          <p:spTgt spid="9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right)">
                                      <p:cBhvr>
                                        <p:cTn id="37" dur="500"/>
                                        <p:tgtEl>
                                          <p:spTgt spid="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wipe(right)">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right)">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94"/>
                                        </p:tgtEl>
                                        <p:attrNameLst>
                                          <p:attrName>style.visibility</p:attrName>
                                        </p:attrNameLst>
                                      </p:cBhvr>
                                      <p:to>
                                        <p:strVal val="visible"/>
                                      </p:to>
                                    </p:set>
                                    <p:animEffect transition="in" filter="wipe(right)">
                                      <p:cBhvr>
                                        <p:cTn id="52"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pic>
        <p:nvPicPr>
          <p:cNvPr id="5" name="Picture 4">
            <a:extLst>
              <a:ext uri="{FF2B5EF4-FFF2-40B4-BE49-F238E27FC236}">
                <a16:creationId xmlns:a16="http://schemas.microsoft.com/office/drawing/2014/main" id="{07920A5C-61B3-1C87-B03D-E5A26222A10E}"/>
              </a:ext>
            </a:extLst>
          </p:cNvPr>
          <p:cNvPicPr>
            <a:picLocks noChangeAspect="1"/>
          </p:cNvPicPr>
          <p:nvPr/>
        </p:nvPicPr>
        <p:blipFill>
          <a:blip r:embed="rId2"/>
          <a:stretch>
            <a:fillRect/>
          </a:stretch>
        </p:blipFill>
        <p:spPr>
          <a:xfrm>
            <a:off x="1155270" y="1474240"/>
            <a:ext cx="6833460" cy="4882111"/>
          </a:xfrm>
          <a:prstGeom prst="rect">
            <a:avLst/>
          </a:prstGeom>
        </p:spPr>
      </p:pic>
      <p:grpSp>
        <p:nvGrpSpPr>
          <p:cNvPr id="44" name="Group 43">
            <a:extLst>
              <a:ext uri="{FF2B5EF4-FFF2-40B4-BE49-F238E27FC236}">
                <a16:creationId xmlns:a16="http://schemas.microsoft.com/office/drawing/2014/main" id="{35F021D0-1940-53CD-09FF-A956277D6C36}"/>
              </a:ext>
            </a:extLst>
          </p:cNvPr>
          <p:cNvGrpSpPr/>
          <p:nvPr/>
        </p:nvGrpSpPr>
        <p:grpSpPr>
          <a:xfrm>
            <a:off x="3735591" y="1510554"/>
            <a:ext cx="1076632" cy="369332"/>
            <a:chOff x="4968362" y="2079211"/>
            <a:chExt cx="1076632" cy="369332"/>
          </a:xfrm>
        </p:grpSpPr>
        <p:cxnSp>
          <p:nvCxnSpPr>
            <p:cNvPr id="45" name="Straight Arrow Connector 44">
              <a:extLst>
                <a:ext uri="{FF2B5EF4-FFF2-40B4-BE49-F238E27FC236}">
                  <a16:creationId xmlns:a16="http://schemas.microsoft.com/office/drawing/2014/main" id="{0FC0DB4F-2AF5-F097-2C73-8BB56C3EF5A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84BDCD3-49DD-7DD3-58F2-314EB79DF55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DA7E6FAA-58B5-66C8-D1F3-3E6881954C4B}"/>
              </a:ext>
            </a:extLst>
          </p:cNvPr>
          <p:cNvGrpSpPr/>
          <p:nvPr/>
        </p:nvGrpSpPr>
        <p:grpSpPr>
          <a:xfrm>
            <a:off x="2513893" y="2593487"/>
            <a:ext cx="1076632" cy="369332"/>
            <a:chOff x="4704120" y="2356972"/>
            <a:chExt cx="1076632" cy="369332"/>
          </a:xfrm>
        </p:grpSpPr>
        <p:cxnSp>
          <p:nvCxnSpPr>
            <p:cNvPr id="48" name="Straight Arrow Connector 47">
              <a:extLst>
                <a:ext uri="{FF2B5EF4-FFF2-40B4-BE49-F238E27FC236}">
                  <a16:creationId xmlns:a16="http://schemas.microsoft.com/office/drawing/2014/main" id="{1263377F-7BD4-DB29-E9C2-E44E3E5E2EC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D789AEE-E24A-29AF-3AFC-2B52943BC22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0" name="Group 49">
            <a:extLst>
              <a:ext uri="{FF2B5EF4-FFF2-40B4-BE49-F238E27FC236}">
                <a16:creationId xmlns:a16="http://schemas.microsoft.com/office/drawing/2014/main" id="{AA8F3574-5337-7891-C602-829CAC5867F5}"/>
              </a:ext>
            </a:extLst>
          </p:cNvPr>
          <p:cNvGrpSpPr/>
          <p:nvPr/>
        </p:nvGrpSpPr>
        <p:grpSpPr>
          <a:xfrm>
            <a:off x="7819654" y="3318153"/>
            <a:ext cx="1068643" cy="369332"/>
            <a:chOff x="3647644" y="4910075"/>
            <a:chExt cx="1068643" cy="369332"/>
          </a:xfrm>
        </p:grpSpPr>
        <p:sp>
          <p:nvSpPr>
            <p:cNvPr id="51" name="TextBox 50">
              <a:extLst>
                <a:ext uri="{FF2B5EF4-FFF2-40B4-BE49-F238E27FC236}">
                  <a16:creationId xmlns:a16="http://schemas.microsoft.com/office/drawing/2014/main" id="{8CBDFD0F-57BC-BADD-7468-0367AE7E45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57126F22-7E5C-485F-2758-F5241313849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28E67907-C751-B893-CB83-1711ABB6EB4C}"/>
              </a:ext>
            </a:extLst>
          </p:cNvPr>
          <p:cNvGrpSpPr/>
          <p:nvPr/>
        </p:nvGrpSpPr>
        <p:grpSpPr>
          <a:xfrm>
            <a:off x="3669161" y="3768104"/>
            <a:ext cx="1064340" cy="369332"/>
            <a:chOff x="3647644" y="5421073"/>
            <a:chExt cx="1064340" cy="369332"/>
          </a:xfrm>
        </p:grpSpPr>
        <p:sp>
          <p:nvSpPr>
            <p:cNvPr id="54" name="TextBox 53">
              <a:extLst>
                <a:ext uri="{FF2B5EF4-FFF2-40B4-BE49-F238E27FC236}">
                  <a16:creationId xmlns:a16="http://schemas.microsoft.com/office/drawing/2014/main" id="{81FE915F-249C-F63B-030D-8E80542225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AD658C73-302D-684B-68D5-91FCE5D6105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15829B3-E765-556F-05EC-6BD628EDF132}"/>
              </a:ext>
            </a:extLst>
          </p:cNvPr>
          <p:cNvGrpSpPr/>
          <p:nvPr/>
        </p:nvGrpSpPr>
        <p:grpSpPr>
          <a:xfrm>
            <a:off x="3478225" y="4779578"/>
            <a:ext cx="1068643" cy="369332"/>
            <a:chOff x="3647644" y="5359159"/>
            <a:chExt cx="1068643" cy="369332"/>
          </a:xfrm>
        </p:grpSpPr>
        <p:sp>
          <p:nvSpPr>
            <p:cNvPr id="57" name="TextBox 56">
              <a:extLst>
                <a:ext uri="{FF2B5EF4-FFF2-40B4-BE49-F238E27FC236}">
                  <a16:creationId xmlns:a16="http://schemas.microsoft.com/office/drawing/2014/main" id="{5D70316B-5DB4-81A6-4501-9C2A0BB9FFCD}"/>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399ED29E-5CCF-B5C3-45DF-E4638312EA2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8A41854B-739D-00C3-275B-7E73FE068B79}"/>
              </a:ext>
            </a:extLst>
          </p:cNvPr>
          <p:cNvGrpSpPr/>
          <p:nvPr/>
        </p:nvGrpSpPr>
        <p:grpSpPr>
          <a:xfrm>
            <a:off x="3266442" y="5391668"/>
            <a:ext cx="1076632" cy="369332"/>
            <a:chOff x="2157212" y="5356391"/>
            <a:chExt cx="1076632" cy="369332"/>
          </a:xfrm>
        </p:grpSpPr>
        <p:sp>
          <p:nvSpPr>
            <p:cNvPr id="60" name="TextBox 59">
              <a:extLst>
                <a:ext uri="{FF2B5EF4-FFF2-40B4-BE49-F238E27FC236}">
                  <a16:creationId xmlns:a16="http://schemas.microsoft.com/office/drawing/2014/main" id="{A0921110-B131-E992-5F3F-D098DABAE56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AB9A185D-D00A-5EFE-F728-8D94925C708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BF69362C-405C-B19E-D6E3-943AC9895900}"/>
              </a:ext>
            </a:extLst>
          </p:cNvPr>
          <p:cNvGrpSpPr/>
          <p:nvPr/>
        </p:nvGrpSpPr>
        <p:grpSpPr>
          <a:xfrm>
            <a:off x="3524519" y="5793951"/>
            <a:ext cx="1076632" cy="369332"/>
            <a:chOff x="2157212" y="5356391"/>
            <a:chExt cx="1076632" cy="369332"/>
          </a:xfrm>
        </p:grpSpPr>
        <p:sp>
          <p:nvSpPr>
            <p:cNvPr id="63" name="TextBox 62">
              <a:extLst>
                <a:ext uri="{FF2B5EF4-FFF2-40B4-BE49-F238E27FC236}">
                  <a16:creationId xmlns:a16="http://schemas.microsoft.com/office/drawing/2014/main" id="{76C1106D-79AC-8D0C-05B2-A4BDFB1B6FB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F5173B0C-4D8F-F20A-AB42-BA6C6C91F1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1493C11-0EC1-0CE0-4897-034196C088F1}"/>
              </a:ext>
            </a:extLst>
          </p:cNvPr>
          <p:cNvGrpSpPr/>
          <p:nvPr/>
        </p:nvGrpSpPr>
        <p:grpSpPr>
          <a:xfrm>
            <a:off x="4897331" y="5191599"/>
            <a:ext cx="1076632" cy="369332"/>
            <a:chOff x="2157212" y="5356391"/>
            <a:chExt cx="1076632" cy="369332"/>
          </a:xfrm>
        </p:grpSpPr>
        <p:sp>
          <p:nvSpPr>
            <p:cNvPr id="69" name="TextBox 68">
              <a:extLst>
                <a:ext uri="{FF2B5EF4-FFF2-40B4-BE49-F238E27FC236}">
                  <a16:creationId xmlns:a16="http://schemas.microsoft.com/office/drawing/2014/main" id="{DD83EB7C-306D-07EF-C467-05018560231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09D100CB-7A8C-A5E7-C17A-74D33E8A76D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8D8414-CFA1-FDE2-C252-E94323CD9176}"/>
                  </a:ext>
                </a:extLst>
              </p:cNvPr>
              <p:cNvSpPr txBox="1"/>
              <p:nvPr/>
            </p:nvSpPr>
            <p:spPr>
              <a:xfrm>
                <a:off x="4858868" y="4805151"/>
                <a:ext cx="3521029" cy="312650"/>
              </a:xfrm>
              <a:prstGeom prst="rect">
                <a:avLst/>
              </a:prstGeom>
              <a:solidFill>
                <a:schemeClr val="bg1"/>
              </a:solidFill>
              <a:ln w="19050">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7</m:t>
                          </m:r>
                        </m:e>
                        <m:sup>
                          <m:r>
                            <a:rPr lang="en-US" b="0" i="1" smtClean="0">
                              <a:latin typeface="Cambria Math" panose="02040503050406030204" pitchFamily="18" charset="0"/>
                            </a:rPr>
                            <m:t>2</m:t>
                          </m:r>
                        </m:sup>
                      </m:sSup>
                      <m:r>
                        <a:rPr lang="en-US" b="0" i="1" smtClean="0">
                          <a:latin typeface="Cambria Math" panose="02040503050406030204" pitchFamily="18" charset="0"/>
                        </a:rPr>
                        <m:t>𝑚𝑜𝑑</m:t>
                      </m:r>
                      <m:r>
                        <a:rPr lang="en-US" b="0" i="1" smtClean="0">
                          <a:latin typeface="Cambria Math" panose="02040503050406030204" pitchFamily="18" charset="0"/>
                        </a:rPr>
                        <m:t> 5=</m:t>
                      </m:r>
                      <m:d>
                        <m:dPr>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7 </m:t>
                              </m:r>
                              <m:r>
                                <a:rPr lang="en-US" b="0" i="1" smtClean="0">
                                  <a:latin typeface="Cambria Math" panose="02040503050406030204" pitchFamily="18" charset="0"/>
                                </a:rPr>
                                <m:t>𝑚𝑜𝑑</m:t>
                              </m:r>
                              <m:r>
                                <a:rPr lang="en-US" b="0" i="1" smtClean="0">
                                  <a:latin typeface="Cambria Math" panose="02040503050406030204" pitchFamily="18" charset="0"/>
                                </a:rPr>
                                <m:t> 5</m:t>
                              </m:r>
                            </m:e>
                          </m:d>
                          <m:r>
                            <a:rPr lang="en-US" b="0" i="1" smtClean="0">
                              <a:latin typeface="Cambria Math" panose="02040503050406030204" pitchFamily="18" charset="0"/>
                            </a:rPr>
                            <m:t>∗7</m:t>
                          </m:r>
                        </m:e>
                      </m:d>
                      <m:r>
                        <a:rPr lang="en-US" b="0" i="1" smtClean="0">
                          <a:latin typeface="Cambria Math" panose="02040503050406030204" pitchFamily="18" charset="0"/>
                        </a:rPr>
                        <m:t>𝑚𝑜𝑑</m:t>
                      </m:r>
                      <m:r>
                        <a:rPr lang="en-US" b="0" i="1" smtClean="0">
                          <a:latin typeface="Cambria Math" panose="02040503050406030204" pitchFamily="18" charset="0"/>
                        </a:rPr>
                        <m:t> 5</m:t>
                      </m:r>
                    </m:oMath>
                  </m:oMathPara>
                </a14:m>
                <a:endParaRPr lang="en-US" dirty="0"/>
              </a:p>
            </p:txBody>
          </p:sp>
        </mc:Choice>
        <mc:Fallback xmlns="">
          <p:sp>
            <p:nvSpPr>
              <p:cNvPr id="6" name="TextBox 5">
                <a:extLst>
                  <a:ext uri="{FF2B5EF4-FFF2-40B4-BE49-F238E27FC236}">
                    <a16:creationId xmlns:a16="http://schemas.microsoft.com/office/drawing/2014/main" id="{9C8D8414-CFA1-FDE2-C252-E94323CD9176}"/>
                  </a:ext>
                </a:extLst>
              </p:cNvPr>
              <p:cNvSpPr txBox="1">
                <a:spLocks noRot="1" noChangeAspect="1" noMove="1" noResize="1" noEditPoints="1" noAdjustHandles="1" noChangeArrowheads="1" noChangeShapeType="1" noTextEdit="1"/>
              </p:cNvSpPr>
              <p:nvPr/>
            </p:nvSpPr>
            <p:spPr>
              <a:xfrm>
                <a:off x="4858868" y="4805151"/>
                <a:ext cx="3521029" cy="312650"/>
              </a:xfrm>
              <a:prstGeom prst="rect">
                <a:avLst/>
              </a:prstGeom>
              <a:blipFill>
                <a:blip r:embed="rId3"/>
                <a:stretch>
                  <a:fillRect/>
                </a:stretch>
              </a:blipFill>
              <a:ln w="1905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81348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righ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righ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righ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right)">
                                      <p:cBhvr>
                                        <p:cTn id="27" dur="500"/>
                                        <p:tgtEl>
                                          <p:spTgt spid="5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wipe(right)">
                                      <p:cBhvr>
                                        <p:cTn id="36" dur="50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wipe(right)">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right)">
                                      <p:cBhvr>
                                        <p:cTn id="4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View</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pic>
        <p:nvPicPr>
          <p:cNvPr id="6" name="Picture 5">
            <a:extLst>
              <a:ext uri="{FF2B5EF4-FFF2-40B4-BE49-F238E27FC236}">
                <a16:creationId xmlns:a16="http://schemas.microsoft.com/office/drawing/2014/main" id="{F2953436-7CDA-2C37-0477-3D038E81C700}"/>
              </a:ext>
            </a:extLst>
          </p:cNvPr>
          <p:cNvPicPr>
            <a:picLocks noChangeAspect="1"/>
          </p:cNvPicPr>
          <p:nvPr/>
        </p:nvPicPr>
        <p:blipFill>
          <a:blip r:embed="rId2"/>
          <a:stretch>
            <a:fillRect/>
          </a:stretch>
        </p:blipFill>
        <p:spPr>
          <a:xfrm>
            <a:off x="2111220" y="1690689"/>
            <a:ext cx="4921559" cy="4913595"/>
          </a:xfrm>
          <a:prstGeom prst="rect">
            <a:avLst/>
          </a:prstGeom>
        </p:spPr>
      </p:pic>
      <p:grpSp>
        <p:nvGrpSpPr>
          <p:cNvPr id="7" name="Group 6">
            <a:extLst>
              <a:ext uri="{FF2B5EF4-FFF2-40B4-BE49-F238E27FC236}">
                <a16:creationId xmlns:a16="http://schemas.microsoft.com/office/drawing/2014/main" id="{B0071871-D5D7-9507-7B7B-27377890CD01}"/>
              </a:ext>
            </a:extLst>
          </p:cNvPr>
          <p:cNvGrpSpPr/>
          <p:nvPr/>
        </p:nvGrpSpPr>
        <p:grpSpPr>
          <a:xfrm>
            <a:off x="4475888" y="1659721"/>
            <a:ext cx="1076632" cy="369332"/>
            <a:chOff x="4968362" y="2079211"/>
            <a:chExt cx="1076632" cy="369332"/>
          </a:xfrm>
        </p:grpSpPr>
        <p:cxnSp>
          <p:nvCxnSpPr>
            <p:cNvPr id="8" name="Straight Arrow Connector 7">
              <a:extLst>
                <a:ext uri="{FF2B5EF4-FFF2-40B4-BE49-F238E27FC236}">
                  <a16:creationId xmlns:a16="http://schemas.microsoft.com/office/drawing/2014/main" id="{80E467D2-3674-E602-4FA1-735B76E651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21C24A6-B304-0481-CD38-C45A7F9E34B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96C9BE27-5FC9-8613-3398-63BD90C42085}"/>
              </a:ext>
            </a:extLst>
          </p:cNvPr>
          <p:cNvGrpSpPr/>
          <p:nvPr/>
        </p:nvGrpSpPr>
        <p:grpSpPr>
          <a:xfrm>
            <a:off x="3503241" y="2534768"/>
            <a:ext cx="1076632" cy="369332"/>
            <a:chOff x="4704120" y="2356972"/>
            <a:chExt cx="1076632" cy="369332"/>
          </a:xfrm>
        </p:grpSpPr>
        <p:cxnSp>
          <p:nvCxnSpPr>
            <p:cNvPr id="11" name="Straight Arrow Connector 10">
              <a:extLst>
                <a:ext uri="{FF2B5EF4-FFF2-40B4-BE49-F238E27FC236}">
                  <a16:creationId xmlns:a16="http://schemas.microsoft.com/office/drawing/2014/main" id="{92858E74-CDA9-74ED-6673-6BA1AA108FE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EA8BA59-3BEF-ECBD-BC15-CAD38EA5A59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97F71FF5-DDDE-1DFA-B9C4-7B0AB6CBEEC1}"/>
              </a:ext>
            </a:extLst>
          </p:cNvPr>
          <p:cNvGrpSpPr/>
          <p:nvPr/>
        </p:nvGrpSpPr>
        <p:grpSpPr>
          <a:xfrm>
            <a:off x="5961632" y="2968063"/>
            <a:ext cx="1068643" cy="369332"/>
            <a:chOff x="3647644" y="4910075"/>
            <a:chExt cx="1068643" cy="369332"/>
          </a:xfrm>
        </p:grpSpPr>
        <p:sp>
          <p:nvSpPr>
            <p:cNvPr id="14" name="TextBox 13">
              <a:extLst>
                <a:ext uri="{FF2B5EF4-FFF2-40B4-BE49-F238E27FC236}">
                  <a16:creationId xmlns:a16="http://schemas.microsoft.com/office/drawing/2014/main" id="{20FD6E6E-5ABA-4FFD-7880-958C9841A19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1E377D0B-E280-A31E-6BCF-CB445BE733A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9DA7A22-DDB4-1DBC-98F0-00EA1C0A5425}"/>
              </a:ext>
            </a:extLst>
          </p:cNvPr>
          <p:cNvGrpSpPr/>
          <p:nvPr/>
        </p:nvGrpSpPr>
        <p:grpSpPr>
          <a:xfrm>
            <a:off x="4083489" y="3408441"/>
            <a:ext cx="1064340" cy="369332"/>
            <a:chOff x="3647644" y="5421073"/>
            <a:chExt cx="1064340" cy="369332"/>
          </a:xfrm>
        </p:grpSpPr>
        <p:sp>
          <p:nvSpPr>
            <p:cNvPr id="17" name="TextBox 16">
              <a:extLst>
                <a:ext uri="{FF2B5EF4-FFF2-40B4-BE49-F238E27FC236}">
                  <a16:creationId xmlns:a16="http://schemas.microsoft.com/office/drawing/2014/main" id="{5D59D674-23BD-9D24-E9EA-4F6535852C7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22582704-9EDB-1FE6-D31C-B0B91B5D15A0}"/>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B2FF2F5-EB21-99D3-4A41-14D5FF4B811D}"/>
              </a:ext>
            </a:extLst>
          </p:cNvPr>
          <p:cNvGrpSpPr/>
          <p:nvPr/>
        </p:nvGrpSpPr>
        <p:grpSpPr>
          <a:xfrm>
            <a:off x="5994348" y="3608478"/>
            <a:ext cx="1068643" cy="369332"/>
            <a:chOff x="3647644" y="5359159"/>
            <a:chExt cx="1068643" cy="369332"/>
          </a:xfrm>
        </p:grpSpPr>
        <p:sp>
          <p:nvSpPr>
            <p:cNvPr id="20" name="TextBox 19">
              <a:extLst>
                <a:ext uri="{FF2B5EF4-FFF2-40B4-BE49-F238E27FC236}">
                  <a16:creationId xmlns:a16="http://schemas.microsoft.com/office/drawing/2014/main" id="{24259D2C-3615-CF32-D3B0-F8AB6C33EA0E}"/>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3407FF4E-CBD2-DAAC-F5A1-B82027A449D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CE176610-9BA8-8268-E8B2-90346E0279C2}"/>
              </a:ext>
            </a:extLst>
          </p:cNvPr>
          <p:cNvGrpSpPr/>
          <p:nvPr/>
        </p:nvGrpSpPr>
        <p:grpSpPr>
          <a:xfrm>
            <a:off x="4178047" y="4559630"/>
            <a:ext cx="1076632" cy="369332"/>
            <a:chOff x="2157212" y="5356391"/>
            <a:chExt cx="1076632" cy="369332"/>
          </a:xfrm>
        </p:grpSpPr>
        <p:sp>
          <p:nvSpPr>
            <p:cNvPr id="23" name="TextBox 22">
              <a:extLst>
                <a:ext uri="{FF2B5EF4-FFF2-40B4-BE49-F238E27FC236}">
                  <a16:creationId xmlns:a16="http://schemas.microsoft.com/office/drawing/2014/main" id="{51673B83-F116-D9D0-BE9C-39CA17F11DF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46A474F1-C5D5-98F1-E0BA-2093AECFF87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2AF009-2531-072A-CA77-608EB9E39962}"/>
              </a:ext>
            </a:extLst>
          </p:cNvPr>
          <p:cNvGrpSpPr/>
          <p:nvPr/>
        </p:nvGrpSpPr>
        <p:grpSpPr>
          <a:xfrm>
            <a:off x="5160599" y="4920428"/>
            <a:ext cx="1076632" cy="369332"/>
            <a:chOff x="2157212" y="5356391"/>
            <a:chExt cx="1076632" cy="369332"/>
          </a:xfrm>
        </p:grpSpPr>
        <p:sp>
          <p:nvSpPr>
            <p:cNvPr id="26" name="TextBox 25">
              <a:extLst>
                <a:ext uri="{FF2B5EF4-FFF2-40B4-BE49-F238E27FC236}">
                  <a16:creationId xmlns:a16="http://schemas.microsoft.com/office/drawing/2014/main" id="{EFA78F95-C5BF-0E3D-3C13-14BB9068576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47B1E013-B7AA-2245-B566-040C3031522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E9EB983-7F1E-6E28-858E-2950179C750D}"/>
              </a:ext>
            </a:extLst>
          </p:cNvPr>
          <p:cNvGrpSpPr/>
          <p:nvPr/>
        </p:nvGrpSpPr>
        <p:grpSpPr>
          <a:xfrm>
            <a:off x="4238459" y="5895718"/>
            <a:ext cx="1076632" cy="369332"/>
            <a:chOff x="2157212" y="5356391"/>
            <a:chExt cx="1076632" cy="369332"/>
          </a:xfrm>
        </p:grpSpPr>
        <p:sp>
          <p:nvSpPr>
            <p:cNvPr id="29" name="TextBox 28">
              <a:extLst>
                <a:ext uri="{FF2B5EF4-FFF2-40B4-BE49-F238E27FC236}">
                  <a16:creationId xmlns:a16="http://schemas.microsoft.com/office/drawing/2014/main" id="{6120E7A2-1E7C-C3F7-B480-FE764FC354C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2E3D1F77-4A6B-6C45-0480-71D592E6523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8D5F48C-C2E4-9CA5-FE5F-8CCC7F161432}"/>
              </a:ext>
            </a:extLst>
          </p:cNvPr>
          <p:cNvGrpSpPr/>
          <p:nvPr/>
        </p:nvGrpSpPr>
        <p:grpSpPr>
          <a:xfrm>
            <a:off x="4621917" y="4268498"/>
            <a:ext cx="1076632" cy="369332"/>
            <a:chOff x="2157212" y="5356391"/>
            <a:chExt cx="1076632" cy="369332"/>
          </a:xfrm>
        </p:grpSpPr>
        <p:sp>
          <p:nvSpPr>
            <p:cNvPr id="32" name="TextBox 31">
              <a:extLst>
                <a:ext uri="{FF2B5EF4-FFF2-40B4-BE49-F238E27FC236}">
                  <a16:creationId xmlns:a16="http://schemas.microsoft.com/office/drawing/2014/main" id="{6B77759C-D1E1-66FB-74D7-FAD00174F76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4E4E390A-266B-36B6-CF9D-E8CCA0FB55B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181ECB97-0574-9117-E234-DE9C137E6388}"/>
              </a:ext>
            </a:extLst>
          </p:cNvPr>
          <p:cNvGrpSpPr/>
          <p:nvPr/>
        </p:nvGrpSpPr>
        <p:grpSpPr>
          <a:xfrm>
            <a:off x="5164177" y="6228450"/>
            <a:ext cx="1076632" cy="369332"/>
            <a:chOff x="2157212" y="5356391"/>
            <a:chExt cx="1076632" cy="369332"/>
          </a:xfrm>
        </p:grpSpPr>
        <p:sp>
          <p:nvSpPr>
            <p:cNvPr id="35" name="TextBox 34">
              <a:extLst>
                <a:ext uri="{FF2B5EF4-FFF2-40B4-BE49-F238E27FC236}">
                  <a16:creationId xmlns:a16="http://schemas.microsoft.com/office/drawing/2014/main" id="{D99B6E13-9764-E59A-AFE4-BB58497526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4C21383-339A-F210-9C77-ACEB462C3FA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594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righ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righ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wipe(right)">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righ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righ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rsa_demo.py</a:t>
            </a:r>
          </a:p>
        </p:txBody>
      </p:sp>
      <p:sp>
        <p:nvSpPr>
          <p:cNvPr id="4" name="Slide Number Placeholder 3"/>
          <p:cNvSpPr>
            <a:spLocks noGrp="1"/>
          </p:cNvSpPr>
          <p:nvPr>
            <p:ph type="sldNum" sz="quarter" idx="12"/>
          </p:nvPr>
        </p:nvSpPr>
        <p:spPr/>
        <p:txBody>
          <a:bodyPr/>
          <a:lstStyle/>
          <a:p>
            <a:fld id="{650AD656-6FF9-465D-B7B0-1CD0DD39CD23}" type="slidenum">
              <a:rPr lang="en-US" smtClean="0"/>
              <a:t>58</a:t>
            </a:fld>
            <a:endParaRPr lang="en-US" dirty="0"/>
          </a:p>
        </p:txBody>
      </p:sp>
      <p:pic>
        <p:nvPicPr>
          <p:cNvPr id="5" name="Picture 4">
            <a:extLst>
              <a:ext uri="{FF2B5EF4-FFF2-40B4-BE49-F238E27FC236}">
                <a16:creationId xmlns:a16="http://schemas.microsoft.com/office/drawing/2014/main" id="{B48950C5-9F9D-AE1F-0197-75B0E63651FD}"/>
              </a:ext>
            </a:extLst>
          </p:cNvPr>
          <p:cNvPicPr>
            <a:picLocks noChangeAspect="1"/>
          </p:cNvPicPr>
          <p:nvPr/>
        </p:nvPicPr>
        <p:blipFill>
          <a:blip r:embed="rId2"/>
          <a:stretch>
            <a:fillRect/>
          </a:stretch>
        </p:blipFill>
        <p:spPr>
          <a:xfrm>
            <a:off x="281524" y="2705190"/>
            <a:ext cx="8580952" cy="1447619"/>
          </a:xfrm>
          <a:prstGeom prst="rect">
            <a:avLst/>
          </a:prstGeom>
        </p:spPr>
      </p:pic>
      <p:grpSp>
        <p:nvGrpSpPr>
          <p:cNvPr id="37" name="Group 36">
            <a:extLst>
              <a:ext uri="{FF2B5EF4-FFF2-40B4-BE49-F238E27FC236}">
                <a16:creationId xmlns:a16="http://schemas.microsoft.com/office/drawing/2014/main" id="{780A5C52-F0DC-7483-3537-BF9993078D3E}"/>
              </a:ext>
            </a:extLst>
          </p:cNvPr>
          <p:cNvGrpSpPr/>
          <p:nvPr/>
        </p:nvGrpSpPr>
        <p:grpSpPr>
          <a:xfrm>
            <a:off x="1958268" y="2886551"/>
            <a:ext cx="1076632" cy="369332"/>
            <a:chOff x="4968362" y="2079211"/>
            <a:chExt cx="1076632" cy="369332"/>
          </a:xfrm>
        </p:grpSpPr>
        <p:cxnSp>
          <p:nvCxnSpPr>
            <p:cNvPr id="38" name="Straight Arrow Connector 37">
              <a:extLst>
                <a:ext uri="{FF2B5EF4-FFF2-40B4-BE49-F238E27FC236}">
                  <a16:creationId xmlns:a16="http://schemas.microsoft.com/office/drawing/2014/main" id="{F97FC53A-450B-AB86-D677-66045631F9B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3F50B21-FA05-AA2D-59DA-773FC5A1B2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07860FAF-60F4-4629-8A0B-5EBF924B7ABE}"/>
              </a:ext>
            </a:extLst>
          </p:cNvPr>
          <p:cNvGrpSpPr/>
          <p:nvPr/>
        </p:nvGrpSpPr>
        <p:grpSpPr>
          <a:xfrm>
            <a:off x="3514606" y="3130746"/>
            <a:ext cx="1076632" cy="369332"/>
            <a:chOff x="4704120" y="2356972"/>
            <a:chExt cx="1076632" cy="369332"/>
          </a:xfrm>
        </p:grpSpPr>
        <p:cxnSp>
          <p:nvCxnSpPr>
            <p:cNvPr id="41" name="Straight Arrow Connector 40">
              <a:extLst>
                <a:ext uri="{FF2B5EF4-FFF2-40B4-BE49-F238E27FC236}">
                  <a16:creationId xmlns:a16="http://schemas.microsoft.com/office/drawing/2014/main" id="{E1AA094F-0A76-AC17-1680-96DA67133C2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AA2842A-DBD6-87D5-D0BD-3B5C77578F1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09B186CA-CB61-F8B0-A91A-60B726922D70}"/>
              </a:ext>
            </a:extLst>
          </p:cNvPr>
          <p:cNvGrpSpPr/>
          <p:nvPr/>
        </p:nvGrpSpPr>
        <p:grpSpPr>
          <a:xfrm>
            <a:off x="3859999" y="3364861"/>
            <a:ext cx="1068643" cy="369332"/>
            <a:chOff x="3647644" y="4910075"/>
            <a:chExt cx="1068643" cy="369332"/>
          </a:xfrm>
        </p:grpSpPr>
        <p:sp>
          <p:nvSpPr>
            <p:cNvPr id="44" name="TextBox 43">
              <a:extLst>
                <a:ext uri="{FF2B5EF4-FFF2-40B4-BE49-F238E27FC236}">
                  <a16:creationId xmlns:a16="http://schemas.microsoft.com/office/drawing/2014/main" id="{8B27DDE2-F5FE-F531-9043-B66BA6406C4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A2881501-794C-FCF1-2BFC-2E7AF6BFE9A1}"/>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732B8E3D-6E03-ADA8-03D4-5CE63E218761}"/>
              </a:ext>
            </a:extLst>
          </p:cNvPr>
          <p:cNvGrpSpPr/>
          <p:nvPr/>
        </p:nvGrpSpPr>
        <p:grpSpPr>
          <a:xfrm>
            <a:off x="3555183" y="3617108"/>
            <a:ext cx="1064340" cy="369332"/>
            <a:chOff x="3647644" y="5421073"/>
            <a:chExt cx="1064340" cy="369332"/>
          </a:xfrm>
        </p:grpSpPr>
        <p:sp>
          <p:nvSpPr>
            <p:cNvPr id="47" name="TextBox 46">
              <a:extLst>
                <a:ext uri="{FF2B5EF4-FFF2-40B4-BE49-F238E27FC236}">
                  <a16:creationId xmlns:a16="http://schemas.microsoft.com/office/drawing/2014/main" id="{CDA46460-A633-01D9-A49D-6305F009F3D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6E1FE1E-470E-E242-3C1C-16D19ECCC71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BD32319-CF08-83A6-264C-007EAFABFE8A}"/>
              </a:ext>
            </a:extLst>
          </p:cNvPr>
          <p:cNvGrpSpPr/>
          <p:nvPr/>
        </p:nvGrpSpPr>
        <p:grpSpPr>
          <a:xfrm>
            <a:off x="1943672" y="3840386"/>
            <a:ext cx="1068643" cy="369332"/>
            <a:chOff x="3647644" y="5359159"/>
            <a:chExt cx="1068643" cy="369332"/>
          </a:xfrm>
        </p:grpSpPr>
        <p:sp>
          <p:nvSpPr>
            <p:cNvPr id="50" name="TextBox 49">
              <a:extLst>
                <a:ext uri="{FF2B5EF4-FFF2-40B4-BE49-F238E27FC236}">
                  <a16:creationId xmlns:a16="http://schemas.microsoft.com/office/drawing/2014/main" id="{A5A3FC96-C583-CCBA-9B6F-F9723FB4AAB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100F4B2A-9F90-8CF7-8D9E-F55081B6C9E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164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righ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right)">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Assessing Public Key Systems</a:t>
            </a:r>
          </a:p>
        </p:txBody>
      </p:sp>
      <p:sp>
        <p:nvSpPr>
          <p:cNvPr id="3" name="Content Placeholder 2">
            <a:extLst>
              <a:ext uri="{FF2B5EF4-FFF2-40B4-BE49-F238E27FC236}">
                <a16:creationId xmlns:a16="http://schemas.microsoft.com/office/drawing/2014/main" id="{4B105A04-4D82-5957-0D1E-21FC7FB092EE}"/>
              </a:ext>
            </a:extLst>
          </p:cNvPr>
          <p:cNvSpPr>
            <a:spLocks noGrp="1"/>
          </p:cNvSpPr>
          <p:nvPr>
            <p:ph idx="1"/>
          </p:nvPr>
        </p:nvSpPr>
        <p:spPr/>
        <p:txBody>
          <a:bodyPr/>
          <a:lstStyle/>
          <a:p>
            <a:r>
              <a:rPr lang="en-US" dirty="0"/>
              <a:t>Pros</a:t>
            </a:r>
          </a:p>
          <a:p>
            <a:pPr lvl="1"/>
            <a:r>
              <a:rPr lang="en-US" dirty="0"/>
              <a:t>Key distribution is easy and scalable</a:t>
            </a:r>
          </a:p>
          <a:p>
            <a:pPr lvl="1"/>
            <a:r>
              <a:rPr lang="en-US" dirty="0"/>
              <a:t>Can be used to provide authentication and non-repudiation (digital signatures)</a:t>
            </a:r>
          </a:p>
          <a:p>
            <a:r>
              <a:rPr lang="en-US" dirty="0"/>
              <a:t>Cons</a:t>
            </a:r>
          </a:p>
          <a:p>
            <a:pPr lvl="1"/>
            <a:r>
              <a:rPr lang="en-US" dirty="0"/>
              <a:t>Very mathematically intense (heavy CPU loading)</a:t>
            </a:r>
          </a:p>
          <a:p>
            <a:pPr lvl="1"/>
            <a:r>
              <a:rPr lang="en-US" dirty="0"/>
              <a:t>Slow to use on large chunks of data</a:t>
            </a:r>
          </a:p>
          <a:p>
            <a:r>
              <a:rPr lang="en-US" dirty="0"/>
              <a:t>What if we could combine symmetric and asymmetric schemes to get the best of both?</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spTree>
    <p:extLst>
      <p:ext uri="{BB962C8B-B14F-4D97-AF65-F5344CB8AC3E}">
        <p14:creationId xmlns:p14="http://schemas.microsoft.com/office/powerpoint/2010/main" val="5110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11" name="Picture 10">
            <a:extLst>
              <a:ext uri="{FF2B5EF4-FFF2-40B4-BE49-F238E27FC236}">
                <a16:creationId xmlns:a16="http://schemas.microsoft.com/office/drawing/2014/main" id="{DA4A1362-4E75-C800-3F98-DE77F8759C60}"/>
              </a:ext>
            </a:extLst>
          </p:cNvPr>
          <p:cNvPicPr>
            <a:picLocks noChangeAspect="1"/>
          </p:cNvPicPr>
          <p:nvPr/>
        </p:nvPicPr>
        <p:blipFill>
          <a:blip r:embed="rId2"/>
          <a:stretch>
            <a:fillRect/>
          </a:stretch>
        </p:blipFill>
        <p:spPr>
          <a:xfrm>
            <a:off x="2405333" y="1552500"/>
            <a:ext cx="4333333" cy="5057143"/>
          </a:xfrm>
          <a:prstGeom prst="rect">
            <a:avLst/>
          </a:prstGeom>
        </p:spPr>
      </p:pic>
      <p:grpSp>
        <p:nvGrpSpPr>
          <p:cNvPr id="21" name="Group 20">
            <a:extLst>
              <a:ext uri="{FF2B5EF4-FFF2-40B4-BE49-F238E27FC236}">
                <a16:creationId xmlns:a16="http://schemas.microsoft.com/office/drawing/2014/main" id="{C9B93937-0F39-81E4-DB61-C68803E52621}"/>
              </a:ext>
            </a:extLst>
          </p:cNvPr>
          <p:cNvGrpSpPr/>
          <p:nvPr/>
        </p:nvGrpSpPr>
        <p:grpSpPr>
          <a:xfrm>
            <a:off x="4620006" y="1581493"/>
            <a:ext cx="1076632" cy="369332"/>
            <a:chOff x="4968362" y="2079211"/>
            <a:chExt cx="1076632" cy="369332"/>
          </a:xfrm>
        </p:grpSpPr>
        <p:cxnSp>
          <p:nvCxnSpPr>
            <p:cNvPr id="22" name="Straight Arrow Connector 21">
              <a:extLst>
                <a:ext uri="{FF2B5EF4-FFF2-40B4-BE49-F238E27FC236}">
                  <a16:creationId xmlns:a16="http://schemas.microsoft.com/office/drawing/2014/main" id="{6BC2AC29-D0E0-A753-83ED-ACFC2452884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EC11053-972C-EDEC-F43E-1910FF5B3DE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807CCF8C-6207-9C65-EE9C-8754C849619C}"/>
              </a:ext>
            </a:extLst>
          </p:cNvPr>
          <p:cNvGrpSpPr/>
          <p:nvPr/>
        </p:nvGrpSpPr>
        <p:grpSpPr>
          <a:xfrm>
            <a:off x="3651719" y="1859965"/>
            <a:ext cx="1076632" cy="369332"/>
            <a:chOff x="4704120" y="2356972"/>
            <a:chExt cx="1076632" cy="369332"/>
          </a:xfrm>
        </p:grpSpPr>
        <p:cxnSp>
          <p:nvCxnSpPr>
            <p:cNvPr id="25" name="Straight Arrow Connector 24">
              <a:extLst>
                <a:ext uri="{FF2B5EF4-FFF2-40B4-BE49-F238E27FC236}">
                  <a16:creationId xmlns:a16="http://schemas.microsoft.com/office/drawing/2014/main" id="{F6C13177-D3CA-19B4-FE51-5AD3802B86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AB67DE-30EF-9497-5292-63115013B71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1B29DE06-4F43-4047-1CD1-96800DA8B5FB}"/>
              </a:ext>
            </a:extLst>
          </p:cNvPr>
          <p:cNvGrpSpPr/>
          <p:nvPr/>
        </p:nvGrpSpPr>
        <p:grpSpPr>
          <a:xfrm>
            <a:off x="6654154" y="2123374"/>
            <a:ext cx="1068643" cy="369332"/>
            <a:chOff x="3647644" y="4910075"/>
            <a:chExt cx="1068643" cy="369332"/>
          </a:xfrm>
        </p:grpSpPr>
        <p:sp>
          <p:nvSpPr>
            <p:cNvPr id="28" name="TextBox 27">
              <a:extLst>
                <a:ext uri="{FF2B5EF4-FFF2-40B4-BE49-F238E27FC236}">
                  <a16:creationId xmlns:a16="http://schemas.microsoft.com/office/drawing/2014/main" id="{FD852440-5E61-05D2-930E-096A31CC159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7C144D1-25E4-B86C-3C1D-CD39F30E4B9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082318F7-D240-81D6-1E5C-75C3C548419A}"/>
              </a:ext>
            </a:extLst>
          </p:cNvPr>
          <p:cNvGrpSpPr/>
          <p:nvPr/>
        </p:nvGrpSpPr>
        <p:grpSpPr>
          <a:xfrm>
            <a:off x="4395156" y="2400745"/>
            <a:ext cx="1064340" cy="369332"/>
            <a:chOff x="3647644" y="5421073"/>
            <a:chExt cx="1064340" cy="369332"/>
          </a:xfrm>
        </p:grpSpPr>
        <p:sp>
          <p:nvSpPr>
            <p:cNvPr id="31" name="TextBox 30">
              <a:extLst>
                <a:ext uri="{FF2B5EF4-FFF2-40B4-BE49-F238E27FC236}">
                  <a16:creationId xmlns:a16="http://schemas.microsoft.com/office/drawing/2014/main" id="{87C98A10-2A31-D50A-74C9-B3EF274672E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01E9D4D6-BFC6-A4D5-193F-CAD154D612B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26CB9E1-AD69-C581-4B5A-91FBF016BB8D}"/>
              </a:ext>
            </a:extLst>
          </p:cNvPr>
          <p:cNvGrpSpPr/>
          <p:nvPr/>
        </p:nvGrpSpPr>
        <p:grpSpPr>
          <a:xfrm>
            <a:off x="4661173" y="3432047"/>
            <a:ext cx="1068643" cy="369332"/>
            <a:chOff x="3647644" y="5359159"/>
            <a:chExt cx="1068643" cy="369332"/>
          </a:xfrm>
        </p:grpSpPr>
        <p:sp>
          <p:nvSpPr>
            <p:cNvPr id="34" name="TextBox 33">
              <a:extLst>
                <a:ext uri="{FF2B5EF4-FFF2-40B4-BE49-F238E27FC236}">
                  <a16:creationId xmlns:a16="http://schemas.microsoft.com/office/drawing/2014/main" id="{0AE78F23-FEC0-3C2F-50B8-C1E5B2BB1D5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69F8CDC3-4003-B9DF-A05B-34E308F8CC6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ED4CCAA-680F-8E5C-8AA9-1E270C6AAE0F}"/>
              </a:ext>
            </a:extLst>
          </p:cNvPr>
          <p:cNvGrpSpPr/>
          <p:nvPr/>
        </p:nvGrpSpPr>
        <p:grpSpPr>
          <a:xfrm>
            <a:off x="4648276" y="5245588"/>
            <a:ext cx="1076632" cy="369332"/>
            <a:chOff x="2157212" y="5356391"/>
            <a:chExt cx="1076632" cy="369332"/>
          </a:xfrm>
        </p:grpSpPr>
        <p:sp>
          <p:nvSpPr>
            <p:cNvPr id="37" name="TextBox 36">
              <a:extLst>
                <a:ext uri="{FF2B5EF4-FFF2-40B4-BE49-F238E27FC236}">
                  <a16:creationId xmlns:a16="http://schemas.microsoft.com/office/drawing/2014/main" id="{38AE447D-F2A1-9373-4932-DA3B5F82E58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846B9467-6B67-A679-45BF-591573021D6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7655AD80-159E-A1B1-21A4-50FDD998E1F3}"/>
              </a:ext>
            </a:extLst>
          </p:cNvPr>
          <p:cNvGrpSpPr/>
          <p:nvPr/>
        </p:nvGrpSpPr>
        <p:grpSpPr>
          <a:xfrm>
            <a:off x="4139940" y="5773190"/>
            <a:ext cx="1076632" cy="369332"/>
            <a:chOff x="2157212" y="5356391"/>
            <a:chExt cx="1076632" cy="369332"/>
          </a:xfrm>
        </p:grpSpPr>
        <p:sp>
          <p:nvSpPr>
            <p:cNvPr id="40" name="TextBox 39">
              <a:extLst>
                <a:ext uri="{FF2B5EF4-FFF2-40B4-BE49-F238E27FC236}">
                  <a16:creationId xmlns:a16="http://schemas.microsoft.com/office/drawing/2014/main" id="{CA1B0815-8785-B44A-FEB7-CCB746BD3A1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22135A22-1B3C-4602-56C6-9E13A855F4B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32BA895D-2AA1-18C9-BE0A-ADE739A70043}"/>
              </a:ext>
            </a:extLst>
          </p:cNvPr>
          <p:cNvGrpSpPr/>
          <p:nvPr/>
        </p:nvGrpSpPr>
        <p:grpSpPr>
          <a:xfrm>
            <a:off x="4478578" y="6025312"/>
            <a:ext cx="1076632" cy="369332"/>
            <a:chOff x="2157212" y="5356391"/>
            <a:chExt cx="1076632" cy="369332"/>
          </a:xfrm>
        </p:grpSpPr>
        <p:sp>
          <p:nvSpPr>
            <p:cNvPr id="43" name="TextBox 42">
              <a:extLst>
                <a:ext uri="{FF2B5EF4-FFF2-40B4-BE49-F238E27FC236}">
                  <a16:creationId xmlns:a16="http://schemas.microsoft.com/office/drawing/2014/main" id="{8097F424-B49F-33E9-1A06-68952560B5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91A7865-346D-C7ED-6CA9-349C8ACFC66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AC4D2F8-1CB4-68AB-A781-D82D41641EDD}"/>
              </a:ext>
            </a:extLst>
          </p:cNvPr>
          <p:cNvGrpSpPr/>
          <p:nvPr/>
        </p:nvGrpSpPr>
        <p:grpSpPr>
          <a:xfrm>
            <a:off x="6495052" y="3939956"/>
            <a:ext cx="1076632" cy="369332"/>
            <a:chOff x="2157212" y="5356391"/>
            <a:chExt cx="1076632" cy="369332"/>
          </a:xfrm>
        </p:grpSpPr>
        <p:sp>
          <p:nvSpPr>
            <p:cNvPr id="46" name="TextBox 45">
              <a:extLst>
                <a:ext uri="{FF2B5EF4-FFF2-40B4-BE49-F238E27FC236}">
                  <a16:creationId xmlns:a16="http://schemas.microsoft.com/office/drawing/2014/main" id="{6CA316AA-0090-FC56-7F0C-4B8BDD2BD70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EB899AEC-043B-E313-0253-B631453AD40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055EA4F5-07EA-DF7B-2BBC-DC8E8AFEB6DE}"/>
              </a:ext>
            </a:extLst>
          </p:cNvPr>
          <p:cNvSpPr/>
          <p:nvPr/>
        </p:nvSpPr>
        <p:spPr>
          <a:xfrm>
            <a:off x="3897443" y="3965500"/>
            <a:ext cx="891914" cy="301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394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righ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righ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righ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right)">
                                      <p:cBhvr>
                                        <p:cTn id="32" dur="500"/>
                                        <p:tgtEl>
                                          <p:spTgt spid="45"/>
                                        </p:tgtEl>
                                      </p:cBhvr>
                                    </p:animEffect>
                                  </p:childTnLst>
                                </p:cTn>
                              </p:par>
                            </p:childTnLst>
                          </p:cTn>
                        </p:par>
                        <p:par>
                          <p:cTn id="33" fill="hold">
                            <p:stCondLst>
                              <p:cond delay="500"/>
                            </p:stCondLst>
                            <p:childTnLst>
                              <p:par>
                                <p:cTn id="34" presetID="16" presetClass="entr" presetSubtype="2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inVertical)">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righ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righ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right)">
                                      <p:cBhvr>
                                        <p:cTn id="5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Modern Internet Encryption</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pic>
        <p:nvPicPr>
          <p:cNvPr id="9" name="Picture 8">
            <a:extLst>
              <a:ext uri="{FF2B5EF4-FFF2-40B4-BE49-F238E27FC236}">
                <a16:creationId xmlns:a16="http://schemas.microsoft.com/office/drawing/2014/main" id="{FF61D161-B44D-168D-1451-2DB0394E17DC}"/>
              </a:ext>
            </a:extLst>
          </p:cNvPr>
          <p:cNvPicPr>
            <a:picLocks noChangeAspect="1"/>
          </p:cNvPicPr>
          <p:nvPr/>
        </p:nvPicPr>
        <p:blipFill rotWithShape="1">
          <a:blip r:embed="rId2"/>
          <a:srcRect t="11494" b="4222"/>
          <a:stretch/>
        </p:blipFill>
        <p:spPr>
          <a:xfrm>
            <a:off x="683999" y="1911246"/>
            <a:ext cx="7776003" cy="4039849"/>
          </a:xfrm>
          <a:prstGeom prst="rect">
            <a:avLst/>
          </a:prstGeom>
        </p:spPr>
      </p:pic>
      <p:sp>
        <p:nvSpPr>
          <p:cNvPr id="10" name="TextBox 9">
            <a:extLst>
              <a:ext uri="{FF2B5EF4-FFF2-40B4-BE49-F238E27FC236}">
                <a16:creationId xmlns:a16="http://schemas.microsoft.com/office/drawing/2014/main" id="{B55E4EBF-C3AB-4B8E-E67A-84407B200253}"/>
              </a:ext>
            </a:extLst>
          </p:cNvPr>
          <p:cNvSpPr txBox="1"/>
          <p:nvPr/>
        </p:nvSpPr>
        <p:spPr>
          <a:xfrm>
            <a:off x="3582649" y="1400858"/>
            <a:ext cx="1978701" cy="400110"/>
          </a:xfrm>
          <a:prstGeom prst="rect">
            <a:avLst/>
          </a:prstGeom>
          <a:noFill/>
        </p:spPr>
        <p:txBody>
          <a:bodyPr wrap="square" rtlCol="0">
            <a:spAutoFit/>
          </a:bodyPr>
          <a:lstStyle/>
          <a:p>
            <a:pPr algn="ctr"/>
            <a:r>
              <a:rPr lang="en-US" sz="2000" dirty="0">
                <a:ln>
                  <a:solidFill>
                    <a:srgbClr val="FF0000"/>
                  </a:solidFill>
                </a:ln>
                <a:solidFill>
                  <a:srgbClr val="FF0000"/>
                </a:solidFill>
              </a:rPr>
              <a:t>https://</a:t>
            </a:r>
          </a:p>
        </p:txBody>
      </p:sp>
    </p:spTree>
    <p:extLst>
      <p:ext uri="{BB962C8B-B14F-4D97-AF65-F5344CB8AC3E}">
        <p14:creationId xmlns:p14="http://schemas.microsoft.com/office/powerpoint/2010/main" val="4211884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https://www.amazon.com</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61</a:t>
            </a:fld>
            <a:endParaRPr lang="en-US"/>
          </a:p>
        </p:txBody>
      </p:sp>
      <p:pic>
        <p:nvPicPr>
          <p:cNvPr id="5" name="Picture 4">
            <a:extLst>
              <a:ext uri="{FF2B5EF4-FFF2-40B4-BE49-F238E27FC236}">
                <a16:creationId xmlns:a16="http://schemas.microsoft.com/office/drawing/2014/main" id="{E380B6AC-BF78-E4E4-9142-A2B048F8DD70}"/>
              </a:ext>
            </a:extLst>
          </p:cNvPr>
          <p:cNvPicPr>
            <a:picLocks noChangeAspect="1"/>
          </p:cNvPicPr>
          <p:nvPr/>
        </p:nvPicPr>
        <p:blipFill>
          <a:blip r:embed="rId3"/>
          <a:stretch>
            <a:fillRect/>
          </a:stretch>
        </p:blipFill>
        <p:spPr>
          <a:xfrm>
            <a:off x="2228875" y="1603372"/>
            <a:ext cx="4686250" cy="4840296"/>
          </a:xfrm>
          <a:prstGeom prst="rect">
            <a:avLst/>
          </a:prstGeom>
          <a:ln>
            <a:solidFill>
              <a:schemeClr val="tx1"/>
            </a:solidFill>
          </a:ln>
        </p:spPr>
      </p:pic>
    </p:spTree>
    <p:extLst>
      <p:ext uri="{BB962C8B-B14F-4D97-AF65-F5344CB8AC3E}">
        <p14:creationId xmlns:p14="http://schemas.microsoft.com/office/powerpoint/2010/main" val="4162634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https://www.bnl.gov</a:t>
            </a:r>
            <a:r>
              <a:rPr lang="en-US" sz="3200" dirty="0">
                <a:latin typeface="+mn-lt"/>
              </a:rPr>
              <a:t> </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62</a:t>
            </a:fld>
            <a:endParaRPr lang="en-US"/>
          </a:p>
        </p:txBody>
      </p:sp>
      <p:pic>
        <p:nvPicPr>
          <p:cNvPr id="6" name="Picture 5">
            <a:extLst>
              <a:ext uri="{FF2B5EF4-FFF2-40B4-BE49-F238E27FC236}">
                <a16:creationId xmlns:a16="http://schemas.microsoft.com/office/drawing/2014/main" id="{B8F4FC80-7CC1-2442-E53E-2FB6C6755EAB}"/>
              </a:ext>
            </a:extLst>
          </p:cNvPr>
          <p:cNvPicPr>
            <a:picLocks noChangeAspect="1"/>
          </p:cNvPicPr>
          <p:nvPr/>
        </p:nvPicPr>
        <p:blipFill>
          <a:blip r:embed="rId3"/>
          <a:stretch>
            <a:fillRect/>
          </a:stretch>
        </p:blipFill>
        <p:spPr>
          <a:xfrm>
            <a:off x="1431750" y="1543314"/>
            <a:ext cx="6280500" cy="4897093"/>
          </a:xfrm>
          <a:prstGeom prst="rect">
            <a:avLst/>
          </a:prstGeom>
          <a:ln>
            <a:solidFill>
              <a:schemeClr val="tx1"/>
            </a:solidFill>
          </a:ln>
        </p:spPr>
      </p:pic>
    </p:spTree>
    <p:extLst>
      <p:ext uri="{BB962C8B-B14F-4D97-AF65-F5344CB8AC3E}">
        <p14:creationId xmlns:p14="http://schemas.microsoft.com/office/powerpoint/2010/main" val="41319797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hlinkClick r:id="rId2"/>
              </a:rPr>
              <a:t>https://www.nsa.gov</a:t>
            </a:r>
            <a:endParaRPr lang="en-US" sz="3200" dirty="0">
              <a:latin typeface="+mn-lt"/>
            </a:endParaRP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63</a:t>
            </a:fld>
            <a:endParaRPr lang="en-US"/>
          </a:p>
        </p:txBody>
      </p:sp>
      <p:pic>
        <p:nvPicPr>
          <p:cNvPr id="5" name="Picture 4">
            <a:extLst>
              <a:ext uri="{FF2B5EF4-FFF2-40B4-BE49-F238E27FC236}">
                <a16:creationId xmlns:a16="http://schemas.microsoft.com/office/drawing/2014/main" id="{F35DBBA3-9694-028F-EC94-E66F8C258008}"/>
              </a:ext>
            </a:extLst>
          </p:cNvPr>
          <p:cNvPicPr>
            <a:picLocks noChangeAspect="1"/>
          </p:cNvPicPr>
          <p:nvPr/>
        </p:nvPicPr>
        <p:blipFill>
          <a:blip r:embed="rId3"/>
          <a:stretch>
            <a:fillRect/>
          </a:stretch>
        </p:blipFill>
        <p:spPr>
          <a:xfrm>
            <a:off x="1273674" y="1383302"/>
            <a:ext cx="6596652" cy="5280437"/>
          </a:xfrm>
          <a:prstGeom prst="rect">
            <a:avLst/>
          </a:prstGeom>
          <a:ln>
            <a:solidFill>
              <a:schemeClr val="tx1"/>
            </a:solidFill>
          </a:ln>
        </p:spPr>
      </p:pic>
    </p:spTree>
    <p:extLst>
      <p:ext uri="{BB962C8B-B14F-4D97-AF65-F5344CB8AC3E}">
        <p14:creationId xmlns:p14="http://schemas.microsoft.com/office/powerpoint/2010/main" val="445058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Breaking RSA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B4CFE1-A06F-A3B2-0193-5615A63FFC2C}"/>
                  </a:ext>
                </a:extLst>
              </p:cNvPr>
              <p:cNvSpPr txBox="1"/>
              <p:nvPr/>
            </p:nvSpPr>
            <p:spPr>
              <a:xfrm>
                <a:off x="2411377" y="2795934"/>
                <a:ext cx="4321247"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=143=</m:t>
                      </m:r>
                      <m:r>
                        <a:rPr lang="en-US" b="0" i="1" smtClean="0">
                          <a:latin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=7×11→</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=7,</m:t>
                      </m:r>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=11</m:t>
                      </m:r>
                    </m:oMath>
                  </m:oMathPara>
                </a14:m>
                <a:endParaRPr lang="en-US" dirty="0"/>
              </a:p>
            </p:txBody>
          </p:sp>
        </mc:Choice>
        <mc:Fallback xmlns="">
          <p:sp>
            <p:nvSpPr>
              <p:cNvPr id="5" name="TextBox 4">
                <a:extLst>
                  <a:ext uri="{FF2B5EF4-FFF2-40B4-BE49-F238E27FC236}">
                    <a16:creationId xmlns:a16="http://schemas.microsoft.com/office/drawing/2014/main" id="{A7B4CFE1-A06F-A3B2-0193-5615A63FFC2C}"/>
                  </a:ext>
                </a:extLst>
              </p:cNvPr>
              <p:cNvSpPr txBox="1">
                <a:spLocks noRot="1" noChangeAspect="1" noMove="1" noResize="1" noEditPoints="1" noAdjustHandles="1" noChangeArrowheads="1" noChangeShapeType="1" noTextEdit="1"/>
              </p:cNvSpPr>
              <p:nvPr/>
            </p:nvSpPr>
            <p:spPr>
              <a:xfrm>
                <a:off x="2411377" y="2795934"/>
                <a:ext cx="4321247" cy="276999"/>
              </a:xfrm>
              <a:prstGeom prst="rect">
                <a:avLst/>
              </a:prstGeom>
              <a:blipFill>
                <a:blip r:embed="rId2"/>
                <a:stretch>
                  <a:fillRect l="-282" r="-84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13544E3-5DA1-82E2-3562-41E10868F4D4}"/>
                  </a:ext>
                </a:extLst>
              </p:cNvPr>
              <p:cNvSpPr txBox="1"/>
              <p:nvPr/>
            </p:nvSpPr>
            <p:spPr>
              <a:xfrm>
                <a:off x="2478158" y="3469204"/>
                <a:ext cx="4187685"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i="1" smtClean="0">
                          <a:latin typeface="Cambria Math" panose="02040503050406030204" pitchFamily="18" charset="0"/>
                          <a:ea typeface="Cambria Math" panose="02040503050406030204" pitchFamily="18" charset="0"/>
                        </a:rPr>
                        <m:t>𝜙</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−1</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−1</m:t>
                          </m:r>
                        </m:e>
                      </m:d>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10</m:t>
                          </m:r>
                        </m:e>
                      </m:d>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12</m:t>
                          </m:r>
                        </m:e>
                      </m:d>
                      <m:r>
                        <a:rPr lang="en-US" b="0" i="1" smtClean="0">
                          <a:latin typeface="Cambria Math" panose="02040503050406030204" pitchFamily="18" charset="0"/>
                          <a:ea typeface="Cambria Math" panose="02040503050406030204" pitchFamily="18" charset="0"/>
                        </a:rPr>
                        <m:t>=120</m:t>
                      </m:r>
                    </m:oMath>
                  </m:oMathPara>
                </a14:m>
                <a:endParaRPr lang="en-US" dirty="0"/>
              </a:p>
            </p:txBody>
          </p:sp>
        </mc:Choice>
        <mc:Fallback xmlns="">
          <p:sp>
            <p:nvSpPr>
              <p:cNvPr id="6" name="TextBox 5">
                <a:extLst>
                  <a:ext uri="{FF2B5EF4-FFF2-40B4-BE49-F238E27FC236}">
                    <a16:creationId xmlns:a16="http://schemas.microsoft.com/office/drawing/2014/main" id="{B13544E3-5DA1-82E2-3562-41E10868F4D4}"/>
                  </a:ext>
                </a:extLst>
              </p:cNvPr>
              <p:cNvSpPr txBox="1">
                <a:spLocks noRot="1" noChangeAspect="1" noMove="1" noResize="1" noEditPoints="1" noAdjustHandles="1" noChangeArrowheads="1" noChangeShapeType="1" noTextEdit="1"/>
              </p:cNvSpPr>
              <p:nvPr/>
            </p:nvSpPr>
            <p:spPr>
              <a:xfrm>
                <a:off x="2478158" y="3469204"/>
                <a:ext cx="4187685" cy="276999"/>
              </a:xfrm>
              <a:prstGeom prst="rect">
                <a:avLst/>
              </a:prstGeom>
              <a:blipFill>
                <a:blip r:embed="rId3"/>
                <a:stretch>
                  <a:fillRect l="-1458" r="-1020"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9C28121-DF9E-7575-6623-D09A83B0FDD3}"/>
                  </a:ext>
                </a:extLst>
              </p:cNvPr>
              <p:cNvSpPr txBox="1"/>
              <p:nvPr/>
            </p:nvSpPr>
            <p:spPr>
              <a:xfrm>
                <a:off x="2699629" y="4142474"/>
                <a:ext cx="3744743"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=7,</m:t>
                      </m:r>
                      <m:r>
                        <a:rPr lang="en-US" b="0" i="1" smtClean="0">
                          <a:latin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𝑚𝑜𝑑</m:t>
                      </m:r>
                      <m:r>
                        <a:rPr lang="en-US" b="0" i="1"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𝑛</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𝑑</m:t>
                      </m:r>
                      <m:r>
                        <a:rPr lang="en-US" i="1">
                          <a:latin typeface="Cambria Math" panose="02040503050406030204" pitchFamily="18" charset="0"/>
                        </a:rPr>
                        <m:t>=103</m:t>
                      </m:r>
                    </m:oMath>
                  </m:oMathPara>
                </a14:m>
                <a:endParaRPr lang="en-US" dirty="0"/>
              </a:p>
            </p:txBody>
          </p:sp>
        </mc:Choice>
        <mc:Fallback xmlns="">
          <p:sp>
            <p:nvSpPr>
              <p:cNvPr id="8" name="TextBox 7">
                <a:extLst>
                  <a:ext uri="{FF2B5EF4-FFF2-40B4-BE49-F238E27FC236}">
                    <a16:creationId xmlns:a16="http://schemas.microsoft.com/office/drawing/2014/main" id="{39C28121-DF9E-7575-6623-D09A83B0FDD3}"/>
                  </a:ext>
                </a:extLst>
              </p:cNvPr>
              <p:cNvSpPr txBox="1">
                <a:spLocks noRot="1" noChangeAspect="1" noMove="1" noResize="1" noEditPoints="1" noAdjustHandles="1" noChangeArrowheads="1" noChangeShapeType="1" noTextEdit="1"/>
              </p:cNvSpPr>
              <p:nvPr/>
            </p:nvSpPr>
            <p:spPr>
              <a:xfrm>
                <a:off x="2699629" y="4142474"/>
                <a:ext cx="3744743" cy="276999"/>
              </a:xfrm>
              <a:prstGeom prst="rect">
                <a:avLst/>
              </a:prstGeom>
              <a:blipFill>
                <a:blip r:embed="rId4"/>
                <a:stretch>
                  <a:fillRect l="-489" r="-977"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853570-9F30-77E7-4CE4-52BC03724CA0}"/>
                  </a:ext>
                </a:extLst>
              </p:cNvPr>
              <p:cNvSpPr txBox="1"/>
              <p:nvPr/>
            </p:nvSpPr>
            <p:spPr>
              <a:xfrm>
                <a:off x="2833141" y="2030331"/>
                <a:ext cx="3477718" cy="369332"/>
              </a:xfrm>
              <a:prstGeom prst="rect">
                <a:avLst/>
              </a:prstGeom>
              <a:noFill/>
            </p:spPr>
            <p:txBody>
              <a:bodyPr wrap="square" rtlCol="0">
                <a:spAutoFit/>
              </a:bodyPr>
              <a:lstStyle/>
              <a:p>
                <a:r>
                  <a:rPr lang="en-US" dirty="0"/>
                  <a:t>Public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=(7,143)</m:t>
                    </m:r>
                  </m:oMath>
                </a14:m>
                <a:endParaRPr lang="en-US" dirty="0"/>
              </a:p>
            </p:txBody>
          </p:sp>
        </mc:Choice>
        <mc:Fallback xmlns="">
          <p:sp>
            <p:nvSpPr>
              <p:cNvPr id="9" name="TextBox 8">
                <a:extLst>
                  <a:ext uri="{FF2B5EF4-FFF2-40B4-BE49-F238E27FC236}">
                    <a16:creationId xmlns:a16="http://schemas.microsoft.com/office/drawing/2014/main" id="{85853570-9F30-77E7-4CE4-52BC03724CA0}"/>
                  </a:ext>
                </a:extLst>
              </p:cNvPr>
              <p:cNvSpPr txBox="1">
                <a:spLocks noRot="1" noChangeAspect="1" noMove="1" noResize="1" noEditPoints="1" noAdjustHandles="1" noChangeArrowheads="1" noChangeShapeType="1" noTextEdit="1"/>
              </p:cNvSpPr>
              <p:nvPr/>
            </p:nvSpPr>
            <p:spPr>
              <a:xfrm>
                <a:off x="2833141" y="2030331"/>
                <a:ext cx="3477718" cy="369332"/>
              </a:xfrm>
              <a:prstGeom prst="rect">
                <a:avLst/>
              </a:prstGeom>
              <a:blipFill>
                <a:blip r:embed="rId5"/>
                <a:stretch>
                  <a:fillRect l="-1579"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FD9360-4EA4-EC7E-1CFD-14B2BD224604}"/>
                  </a:ext>
                </a:extLst>
              </p:cNvPr>
              <p:cNvSpPr txBox="1"/>
              <p:nvPr/>
            </p:nvSpPr>
            <p:spPr>
              <a:xfrm>
                <a:off x="2833141" y="4815742"/>
                <a:ext cx="3477718" cy="369332"/>
              </a:xfrm>
              <a:prstGeom prst="rect">
                <a:avLst/>
              </a:prstGeom>
              <a:noFill/>
            </p:spPr>
            <p:txBody>
              <a:bodyPr wrap="square" rtlCol="0">
                <a:spAutoFit/>
              </a:bodyPr>
              <a:lstStyle/>
              <a:p>
                <a:pPr algn="ctr"/>
                <a:r>
                  <a:rPr lang="en-US" dirty="0"/>
                  <a:t>Priavte key </a:t>
                </a:r>
                <a14:m>
                  <m:oMath xmlns:m="http://schemas.openxmlformats.org/officeDocument/2006/math">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b="0" i="1" smtClean="0">
                        <a:latin typeface="Cambria Math" panose="02040503050406030204" pitchFamily="18" charset="0"/>
                      </a:rPr>
                      <m:t>=(103,143)</m:t>
                    </m:r>
                  </m:oMath>
                </a14:m>
                <a:endParaRPr lang="en-US" dirty="0"/>
              </a:p>
            </p:txBody>
          </p:sp>
        </mc:Choice>
        <mc:Fallback xmlns="">
          <p:sp>
            <p:nvSpPr>
              <p:cNvPr id="10" name="TextBox 9">
                <a:extLst>
                  <a:ext uri="{FF2B5EF4-FFF2-40B4-BE49-F238E27FC236}">
                    <a16:creationId xmlns:a16="http://schemas.microsoft.com/office/drawing/2014/main" id="{35FD9360-4EA4-EC7E-1CFD-14B2BD224604}"/>
                  </a:ext>
                </a:extLst>
              </p:cNvPr>
              <p:cNvSpPr txBox="1">
                <a:spLocks noRot="1" noChangeAspect="1" noMove="1" noResize="1" noEditPoints="1" noAdjustHandles="1" noChangeArrowheads="1" noChangeShapeType="1" noTextEdit="1"/>
              </p:cNvSpPr>
              <p:nvPr/>
            </p:nvSpPr>
            <p:spPr>
              <a:xfrm>
                <a:off x="2833141" y="4815742"/>
                <a:ext cx="3477718" cy="369332"/>
              </a:xfrm>
              <a:prstGeom prst="rect">
                <a:avLst/>
              </a:prstGeom>
              <a:blipFill>
                <a:blip r:embed="rId6"/>
                <a:stretch>
                  <a:fillRect t="-9836" b="-24590"/>
                </a:stretch>
              </a:blipFill>
            </p:spPr>
            <p:txBody>
              <a:bodyPr/>
              <a:lstStyle/>
              <a:p>
                <a:r>
                  <a:rPr lang="en-US">
                    <a:noFill/>
                  </a:rPr>
                  <a:t> </a:t>
                </a:r>
              </a:p>
            </p:txBody>
          </p:sp>
        </mc:Fallback>
      </mc:AlternateContent>
      <p:sp>
        <p:nvSpPr>
          <p:cNvPr id="19" name="Speech Bubble: Rectangle with Corners Rounded 18">
            <a:extLst>
              <a:ext uri="{FF2B5EF4-FFF2-40B4-BE49-F238E27FC236}">
                <a16:creationId xmlns:a16="http://schemas.microsoft.com/office/drawing/2014/main" id="{BF2C36A7-D54C-53A7-E0A0-B08C076BC4CB}"/>
              </a:ext>
            </a:extLst>
          </p:cNvPr>
          <p:cNvSpPr/>
          <p:nvPr/>
        </p:nvSpPr>
        <p:spPr>
          <a:xfrm>
            <a:off x="7128610" y="1742806"/>
            <a:ext cx="1588170" cy="944382"/>
          </a:xfrm>
          <a:prstGeom prst="wedgeRoundRectCallout">
            <a:avLst>
              <a:gd name="adj1" fmla="val -75763"/>
              <a:gd name="adj2" fmla="val 56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If we can factor </a:t>
            </a:r>
            <a:r>
              <a:rPr lang="en-US" dirty="0">
                <a:ln>
                  <a:solidFill>
                    <a:schemeClr val="tx1"/>
                  </a:solidFill>
                </a:ln>
                <a:solidFill>
                  <a:schemeClr val="tx1"/>
                </a:solidFill>
              </a:rPr>
              <a:t>n</a:t>
            </a:r>
            <a:r>
              <a:rPr lang="en-US" dirty="0"/>
              <a:t> we can recover </a:t>
            </a:r>
            <a:r>
              <a:rPr lang="en-US" dirty="0">
                <a:ln>
                  <a:solidFill>
                    <a:srgbClr val="FF0000"/>
                  </a:solidFill>
                </a:ln>
                <a:solidFill>
                  <a:srgbClr val="FF0000"/>
                </a:solidFill>
              </a:rPr>
              <a:t>d</a:t>
            </a:r>
          </a:p>
        </p:txBody>
      </p:sp>
      <p:sp>
        <p:nvSpPr>
          <p:cNvPr id="3" name="TextBox 2">
            <a:extLst>
              <a:ext uri="{FF2B5EF4-FFF2-40B4-BE49-F238E27FC236}">
                <a16:creationId xmlns:a16="http://schemas.microsoft.com/office/drawing/2014/main" id="{4AD7D6D0-1223-6638-5CE7-A399F2123049}"/>
              </a:ext>
            </a:extLst>
          </p:cNvPr>
          <p:cNvSpPr txBox="1"/>
          <p:nvPr/>
        </p:nvSpPr>
        <p:spPr>
          <a:xfrm>
            <a:off x="1660161" y="5581343"/>
            <a:ext cx="5823678" cy="646331"/>
          </a:xfrm>
          <a:prstGeom prst="rect">
            <a:avLst/>
          </a:prstGeom>
          <a:noFill/>
        </p:spPr>
        <p:txBody>
          <a:bodyPr wrap="square" rtlCol="0">
            <a:spAutoFit/>
          </a:bodyPr>
          <a:lstStyle/>
          <a:p>
            <a:pPr algn="ctr"/>
            <a:r>
              <a:rPr lang="en-US" dirty="0">
                <a:solidFill>
                  <a:srgbClr val="FF0000"/>
                </a:solidFill>
              </a:rPr>
              <a:t>RSA encryption crucially depends on the supposed difficulty of factoring a </a:t>
            </a:r>
            <a:r>
              <a:rPr lang="en-US" u="sng" dirty="0">
                <a:solidFill>
                  <a:srgbClr val="FF0000"/>
                </a:solidFill>
              </a:rPr>
              <a:t>large</a:t>
            </a:r>
            <a:r>
              <a:rPr lang="en-US" dirty="0">
                <a:solidFill>
                  <a:srgbClr val="FF0000"/>
                </a:solidFill>
              </a:rPr>
              <a:t> composite integer!</a:t>
            </a:r>
          </a:p>
        </p:txBody>
      </p:sp>
    </p:spTree>
    <p:extLst>
      <p:ext uri="{BB962C8B-B14F-4D97-AF65-F5344CB8AC3E}">
        <p14:creationId xmlns:p14="http://schemas.microsoft.com/office/powerpoint/2010/main" val="73236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righ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9" grpId="0" animBg="1"/>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p:sp>
        <p:nvSpPr>
          <p:cNvPr id="3" name="Content Placeholder 2"/>
          <p:cNvSpPr>
            <a:spLocks noGrp="1"/>
          </p:cNvSpPr>
          <p:nvPr>
            <p:ph idx="1"/>
          </p:nvPr>
        </p:nvSpPr>
        <p:spPr>
          <a:xfrm>
            <a:off x="628650" y="1638053"/>
            <a:ext cx="7886700" cy="4718298"/>
          </a:xfrm>
        </p:spPr>
        <p:txBody>
          <a:bodyPr>
            <a:noAutofit/>
          </a:bodyPr>
          <a:lstStyle/>
          <a:p>
            <a:pPr>
              <a:spcBef>
                <a:spcPts val="0"/>
              </a:spcBef>
              <a:spcAft>
                <a:spcPts val="1200"/>
              </a:spcAft>
            </a:pPr>
            <a:r>
              <a:rPr lang="en-US" sz="2400" dirty="0"/>
              <a:t>Python </a:t>
            </a:r>
            <a:r>
              <a:rPr lang="en-US" sz="2400" b="1" dirty="0">
                <a:solidFill>
                  <a:srgbClr val="00B050"/>
                </a:solidFill>
              </a:rPr>
              <a:t>strings</a:t>
            </a:r>
            <a:r>
              <a:rPr lang="en-US" sz="2400" dirty="0"/>
              <a:t> are essentially an array of Unicode </a:t>
            </a:r>
            <a:r>
              <a:rPr lang="en-US" sz="2400" b="1" dirty="0">
                <a:solidFill>
                  <a:srgbClr val="0070C0"/>
                </a:solidFill>
              </a:rPr>
              <a:t>symbols</a:t>
            </a:r>
          </a:p>
          <a:p>
            <a:pPr lvl="1">
              <a:spcBef>
                <a:spcPts val="0"/>
              </a:spcBef>
              <a:spcAft>
                <a:spcPts val="1200"/>
              </a:spcAft>
            </a:pPr>
            <a:r>
              <a:rPr lang="en-US" sz="2000" b="1" dirty="0"/>
              <a:t>ASCII</a:t>
            </a:r>
            <a:r>
              <a:rPr lang="en-US" sz="2000" dirty="0"/>
              <a:t> is an international standard for encoding most Western language characters into a </a:t>
            </a:r>
            <a:r>
              <a:rPr lang="en-US" sz="2000" u="sng" dirty="0"/>
              <a:t>single</a:t>
            </a:r>
            <a:r>
              <a:rPr lang="en-US" sz="2000" dirty="0"/>
              <a:t> byte and is subset of </a:t>
            </a:r>
            <a:r>
              <a:rPr lang="en-US" sz="2000" b="1" dirty="0"/>
              <a:t>UTF-8</a:t>
            </a:r>
          </a:p>
          <a:p>
            <a:pPr>
              <a:spcBef>
                <a:spcPts val="0"/>
              </a:spcBef>
              <a:spcAft>
                <a:spcPts val="1200"/>
              </a:spcAft>
            </a:pPr>
            <a:r>
              <a:rPr lang="en-US" sz="2400" dirty="0"/>
              <a:t>Character histograms enable </a:t>
            </a:r>
            <a:r>
              <a:rPr lang="en-US" sz="2400" b="1" dirty="0">
                <a:solidFill>
                  <a:srgbClr val="0070C0"/>
                </a:solidFill>
              </a:rPr>
              <a:t>frequency analysis</a:t>
            </a:r>
          </a:p>
          <a:p>
            <a:pPr lvl="1">
              <a:spcBef>
                <a:spcPts val="0"/>
              </a:spcBef>
              <a:spcAft>
                <a:spcPts val="1200"/>
              </a:spcAft>
            </a:pPr>
            <a:r>
              <a:rPr lang="en-US" sz="2000" dirty="0"/>
              <a:t>Caesar-Shift ciphers are </a:t>
            </a:r>
            <a:r>
              <a:rPr lang="en-US" sz="2000" u="sng" dirty="0"/>
              <a:t>not</a:t>
            </a:r>
            <a:r>
              <a:rPr lang="en-US" sz="2000" dirty="0"/>
              <a:t> very secure</a:t>
            </a:r>
          </a:p>
          <a:p>
            <a:pPr lvl="1">
              <a:spcBef>
                <a:spcPts val="0"/>
              </a:spcBef>
              <a:spcAft>
                <a:spcPts val="1200"/>
              </a:spcAft>
            </a:pPr>
            <a:r>
              <a:rPr lang="en-US" sz="2000" dirty="0"/>
              <a:t>All </a:t>
            </a:r>
            <a:r>
              <a:rPr lang="en-US" sz="2000" b="1" dirty="0">
                <a:solidFill>
                  <a:srgbClr val="FF0000"/>
                </a:solidFill>
              </a:rPr>
              <a:t>monoalphabetic substitution ciphers </a:t>
            </a:r>
            <a:r>
              <a:rPr lang="en-US" sz="2000" dirty="0"/>
              <a:t>can be broken with </a:t>
            </a:r>
            <a:r>
              <a:rPr lang="en-US" sz="2000" b="1" dirty="0"/>
              <a:t>bigram analysis</a:t>
            </a:r>
          </a:p>
          <a:p>
            <a:pPr lvl="1">
              <a:spcBef>
                <a:spcPts val="0"/>
              </a:spcBef>
              <a:spcAft>
                <a:spcPts val="1200"/>
              </a:spcAft>
            </a:pPr>
            <a:r>
              <a:rPr lang="en-US" sz="2000" dirty="0"/>
              <a:t>Using “brute force” to crack a cipher is often </a:t>
            </a:r>
            <a:r>
              <a:rPr lang="en-US" sz="2000" b="1" dirty="0">
                <a:solidFill>
                  <a:srgbClr val="FF0000"/>
                </a:solidFill>
              </a:rPr>
              <a:t>intractable</a:t>
            </a:r>
            <a:r>
              <a:rPr lang="en-US" sz="2000" dirty="0"/>
              <a:t> – get statistics on your side to help you out!</a:t>
            </a:r>
          </a:p>
          <a:p>
            <a:pPr>
              <a:spcBef>
                <a:spcPts val="0"/>
              </a:spcBef>
              <a:spcAft>
                <a:spcPts val="1200"/>
              </a:spcAft>
            </a:pPr>
            <a:r>
              <a:rPr lang="en-US" sz="2400" b="1" dirty="0"/>
              <a:t>Symmetric</a:t>
            </a:r>
            <a:r>
              <a:rPr lang="en-US" sz="2400" dirty="0"/>
              <a:t> key encryption schemes like </a:t>
            </a:r>
            <a:r>
              <a:rPr lang="en-US" sz="2400" b="1" dirty="0">
                <a:solidFill>
                  <a:srgbClr val="7030A0"/>
                </a:solidFill>
              </a:rPr>
              <a:t>AES</a:t>
            </a:r>
            <a:r>
              <a:rPr lang="en-US" sz="2400" dirty="0"/>
              <a:t> need a way to protect the shared key when sending it over an insecure channel</a:t>
            </a: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p:spTree>
    <p:extLst>
      <p:ext uri="{BB962C8B-B14F-4D97-AF65-F5344CB8AC3E}">
        <p14:creationId xmlns:p14="http://schemas.microsoft.com/office/powerpoint/2010/main" val="38463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07</a:t>
            </a:r>
            <a:r>
              <a:rPr lang="en-US" sz="3200" dirty="0">
                <a:latin typeface="+mn-lt"/>
              </a:rPr>
              <a:t> </a:t>
            </a:r>
            <a:r>
              <a:rPr lang="en-US" sz="3200" dirty="0"/>
              <a:t>–</a:t>
            </a:r>
            <a:r>
              <a:rPr lang="en-US" sz="3200" dirty="0">
                <a:latin typeface="+mn-lt"/>
              </a:rPr>
              <a:t> Now You Know…</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638053"/>
                <a:ext cx="7886700" cy="4268072"/>
              </a:xfrm>
            </p:spPr>
            <p:txBody>
              <a:bodyPr>
                <a:noAutofit/>
              </a:bodyPr>
              <a:lstStyle/>
              <a:p>
                <a:pPr>
                  <a:spcBef>
                    <a:spcPts val="0"/>
                  </a:spcBef>
                  <a:spcAft>
                    <a:spcPts val="1200"/>
                  </a:spcAft>
                </a:pPr>
                <a:r>
                  <a:rPr lang="en-US" sz="2400" b="1" dirty="0"/>
                  <a:t>Asymmetric</a:t>
                </a:r>
                <a:r>
                  <a:rPr lang="en-US" sz="2400" dirty="0"/>
                  <a:t> key encryption schemes like RSA depend on selecting large random prime numbers to form the public modulus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𝑞</m:t>
                    </m:r>
                  </m:oMath>
                </a14:m>
                <a:endParaRPr lang="en-US" sz="2400" dirty="0"/>
              </a:p>
              <a:p>
                <a:pPr>
                  <a:spcBef>
                    <a:spcPts val="0"/>
                  </a:spcBef>
                  <a:spcAft>
                    <a:spcPts val="1200"/>
                  </a:spcAft>
                </a:pPr>
                <a:r>
                  <a:rPr lang="en-US" sz="2400" dirty="0"/>
                  <a:t>Internet protocols like </a:t>
                </a:r>
                <a:r>
                  <a:rPr lang="en-US" sz="2400" b="1" dirty="0">
                    <a:solidFill>
                      <a:srgbClr val="0070C0"/>
                    </a:solidFill>
                  </a:rPr>
                  <a:t>HTTPS</a:t>
                </a:r>
                <a:r>
                  <a:rPr lang="en-US" sz="2400" dirty="0"/>
                  <a:t> and </a:t>
                </a:r>
                <a:r>
                  <a:rPr lang="en-US" sz="2400" b="1" dirty="0">
                    <a:solidFill>
                      <a:srgbClr val="0070C0"/>
                    </a:solidFill>
                  </a:rPr>
                  <a:t>SSH</a:t>
                </a:r>
                <a:r>
                  <a:rPr lang="en-US" sz="2400" dirty="0"/>
                  <a:t> use RSA to safely exchange an AES session key between sender &amp; receiver</a:t>
                </a:r>
              </a:p>
              <a:p>
                <a:pPr>
                  <a:spcBef>
                    <a:spcPts val="0"/>
                  </a:spcBef>
                  <a:spcAft>
                    <a:spcPts val="1200"/>
                  </a:spcAft>
                </a:pPr>
                <a:r>
                  <a:rPr lang="en-US" sz="2400" dirty="0"/>
                  <a:t>Factoring a large composite integer into its two constituent prime factors has </a:t>
                </a:r>
                <a:r>
                  <a:rPr lang="en-US" sz="2400" u="sng" dirty="0"/>
                  <a:t>never</a:t>
                </a:r>
                <a:r>
                  <a:rPr lang="en-US" sz="2400" dirty="0"/>
                  <a:t> been proven to be computationally difficult – we only </a:t>
                </a:r>
                <a:r>
                  <a:rPr lang="en-US" sz="2400" i="1" dirty="0"/>
                  <a:t>assume</a:t>
                </a:r>
                <a:r>
                  <a:rPr lang="en-US" sz="2400" dirty="0"/>
                  <a:t> it is difficult as no classical efficient method (sub-exponential) has been published</a:t>
                </a:r>
              </a:p>
              <a:p>
                <a:pPr>
                  <a:spcBef>
                    <a:spcPts val="0"/>
                  </a:spcBef>
                  <a:spcAft>
                    <a:spcPts val="1200"/>
                  </a:spcAft>
                </a:pPr>
                <a:r>
                  <a:rPr lang="en-US" sz="2400" dirty="0"/>
                  <a:t>In 1994 Peter Shor devised a quantum algorithm that could factor </a:t>
                </a:r>
                <a14:m>
                  <m:oMath xmlns:m="http://schemas.openxmlformats.org/officeDocument/2006/math">
                    <m:r>
                      <a:rPr lang="en-US" sz="2400" i="1" dirty="0" smtClean="0">
                        <a:ln>
                          <a:solidFill>
                            <a:srgbClr val="00B050"/>
                          </a:solidFill>
                        </a:ln>
                        <a:solidFill>
                          <a:srgbClr val="00B050"/>
                        </a:solidFill>
                        <a:latin typeface="Cambria Math" panose="02040503050406030204" pitchFamily="18" charset="0"/>
                      </a:rPr>
                      <m:t>𝑛</m:t>
                    </m:r>
                  </m:oMath>
                </a14:m>
                <a:r>
                  <a:rPr lang="en-US" sz="2400" dirty="0"/>
                  <a:t> (break RSA) in </a:t>
                </a:r>
                <a:r>
                  <a:rPr lang="en-US" sz="2400" b="1" dirty="0">
                    <a:solidFill>
                      <a:srgbClr val="FF0000"/>
                    </a:solidFill>
                  </a:rPr>
                  <a:t>polynomial</a:t>
                </a:r>
                <a:r>
                  <a:rPr lang="en-US" sz="2400" dirty="0"/>
                  <a:t> time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638053"/>
                <a:ext cx="7886700" cy="4268072"/>
              </a:xfrm>
              <a:blipFill>
                <a:blip r:embed="rId2"/>
                <a:stretch>
                  <a:fillRect l="-1005" t="-2000" r="-155" b="-10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p:sp>
        <p:nvSpPr>
          <p:cNvPr id="6" name="TextBox 5">
            <a:extLst>
              <a:ext uri="{FF2B5EF4-FFF2-40B4-BE49-F238E27FC236}">
                <a16:creationId xmlns:a16="http://schemas.microsoft.com/office/drawing/2014/main" id="{73298CCF-E01D-DB3E-239B-D69254CE4E84}"/>
              </a:ext>
            </a:extLst>
          </p:cNvPr>
          <p:cNvSpPr txBox="1"/>
          <p:nvPr/>
        </p:nvSpPr>
        <p:spPr>
          <a:xfrm>
            <a:off x="2282252" y="5987019"/>
            <a:ext cx="4579496" cy="369332"/>
          </a:xfrm>
          <a:prstGeom prst="rect">
            <a:avLst/>
          </a:prstGeom>
          <a:noFill/>
        </p:spPr>
        <p:txBody>
          <a:bodyPr wrap="square">
            <a:spAutoFit/>
          </a:bodyPr>
          <a:lstStyle/>
          <a:p>
            <a:pPr algn="ctr"/>
            <a:r>
              <a:rPr lang="en-US" dirty="0">
                <a:hlinkClick r:id="rId3"/>
              </a:rPr>
              <a:t>How Quantum Computers Break Encryption</a:t>
            </a:r>
            <a:r>
              <a:rPr lang="en-US" dirty="0"/>
              <a:t> </a:t>
            </a:r>
          </a:p>
        </p:txBody>
      </p:sp>
    </p:spTree>
    <p:extLst>
      <p:ext uri="{BB962C8B-B14F-4D97-AF65-F5344CB8AC3E}">
        <p14:creationId xmlns:p14="http://schemas.microsoft.com/office/powerpoint/2010/main" val="112170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Upload your </a:t>
            </a:r>
            <a:r>
              <a:rPr lang="en-US" sz="2400" i="1" dirty="0"/>
              <a:t>decrypted</a:t>
            </a:r>
            <a:r>
              <a:rPr lang="en-US" sz="2400" dirty="0"/>
              <a:t> </a:t>
            </a:r>
            <a:r>
              <a:rPr lang="en-US" sz="2400" b="1" dirty="0"/>
              <a:t>ciphertext2.txt </a:t>
            </a:r>
            <a:r>
              <a:rPr lang="en-US" sz="2400" dirty="0"/>
              <a:t>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67</a:t>
            </a:fld>
            <a:endParaRPr lang="en-US"/>
          </a:p>
        </p:txBody>
      </p:sp>
    </p:spTree>
    <p:extLst>
      <p:ext uri="{BB962C8B-B14F-4D97-AF65-F5344CB8AC3E}">
        <p14:creationId xmlns:p14="http://schemas.microsoft.com/office/powerpoint/2010/main" val="31477730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Develop a Python program named </a:t>
            </a:r>
            <a:r>
              <a:rPr lang="en-US" sz="2400" b="1" dirty="0"/>
              <a:t>board_encoding.py </a:t>
            </a:r>
            <a:r>
              <a:rPr lang="en-US" sz="2400" dirty="0"/>
              <a:t>that can decode a given integer representation of a specific configuration of a </a:t>
            </a:r>
            <a:r>
              <a:rPr lang="en-US" sz="2400" b="1" dirty="0">
                <a:solidFill>
                  <a:srgbClr val="FF0000"/>
                </a:solidFill>
              </a:rPr>
              <a:t>Tic-Tac-Toe</a:t>
            </a:r>
            <a:r>
              <a:rPr lang="en-US" sz="2400" dirty="0"/>
              <a:t> board</a:t>
            </a:r>
          </a:p>
          <a:p>
            <a:r>
              <a:rPr lang="en-US" sz="2400" dirty="0"/>
              <a:t>For a board square, a </a:t>
            </a:r>
            <a:r>
              <a:rPr lang="en-US" sz="2400" b="1" dirty="0"/>
              <a:t>zero</a:t>
            </a:r>
            <a:r>
              <a:rPr lang="en-US" sz="2400" dirty="0"/>
              <a:t> (0) indicates the square is open, a 1 represents an </a:t>
            </a:r>
            <a:r>
              <a:rPr lang="en-US" sz="2400" b="1" dirty="0"/>
              <a:t>X</a:t>
            </a:r>
            <a:r>
              <a:rPr lang="en-US" sz="2400" dirty="0"/>
              <a:t> and a 2 represents an </a:t>
            </a:r>
            <a:r>
              <a:rPr lang="en-US" sz="2400" b="1" dirty="0"/>
              <a:t>O</a:t>
            </a:r>
          </a:p>
          <a:p>
            <a:r>
              <a:rPr lang="en-US" sz="2400" dirty="0"/>
              <a:t>Your code should draw the decoded board as text, unless you feel like using matplotlib to graphically draw the board</a:t>
            </a:r>
          </a:p>
          <a:p>
            <a:r>
              <a:rPr lang="en-US" sz="2400" dirty="0"/>
              <a:t>Display the three boards encoded as 2271, 1638, and 12065 respectively</a:t>
            </a:r>
          </a:p>
          <a:p>
            <a:r>
              <a:rPr lang="en-US" sz="2400" dirty="0"/>
              <a:t>Upload your solution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68</a:t>
            </a:fld>
            <a:endParaRPr lang="en-US"/>
          </a:p>
        </p:txBody>
      </p:sp>
    </p:spTree>
    <p:extLst>
      <p:ext uri="{BB962C8B-B14F-4D97-AF65-F5344CB8AC3E}">
        <p14:creationId xmlns:p14="http://schemas.microsoft.com/office/powerpoint/2010/main" val="153327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07-02</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69</a:t>
            </a:fld>
            <a:endParaRPr lang="en-US"/>
          </a:p>
        </p:txBody>
      </p:sp>
      <p:pic>
        <p:nvPicPr>
          <p:cNvPr id="8" name="Picture 7">
            <a:extLst>
              <a:ext uri="{FF2B5EF4-FFF2-40B4-BE49-F238E27FC236}">
                <a16:creationId xmlns:a16="http://schemas.microsoft.com/office/drawing/2014/main" id="{A14107C7-C507-A646-5EEC-5C3D84E1CC19}"/>
              </a:ext>
            </a:extLst>
          </p:cNvPr>
          <p:cNvPicPr>
            <a:picLocks noChangeAspect="1"/>
          </p:cNvPicPr>
          <p:nvPr/>
        </p:nvPicPr>
        <p:blipFill>
          <a:blip r:embed="rId2"/>
          <a:stretch>
            <a:fillRect/>
          </a:stretch>
        </p:blipFill>
        <p:spPr>
          <a:xfrm>
            <a:off x="5080005" y="2331835"/>
            <a:ext cx="2161905" cy="3419048"/>
          </a:xfrm>
          <a:prstGeom prst="rect">
            <a:avLst/>
          </a:prstGeom>
        </p:spPr>
      </p:pic>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0</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1</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2</m:t>
                                    </m:r>
                                  </m:sup>
                                </m:sSup>
                              </m:oMath>
                            </m:oMathPara>
                          </a14:m>
                          <a:endParaRPr lang="en-US" dirty="0"/>
                        </a:p>
                      </a:txBody>
                      <a:tcPr/>
                    </a:tc>
                    <a:extLst>
                      <a:ext uri="{0D108BD9-81ED-4DB2-BD59-A6C34878D82A}">
                        <a16:rowId xmlns:a16="http://schemas.microsoft.com/office/drawing/2014/main" val="3317756662"/>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3</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4</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5</m:t>
                                    </m:r>
                                  </m:sup>
                                </m:sSup>
                              </m:oMath>
                            </m:oMathPara>
                          </a14:m>
                          <a:endParaRPr lang="en-US" dirty="0"/>
                        </a:p>
                      </a:txBody>
                      <a:tcPr/>
                    </a:tc>
                    <a:extLst>
                      <a:ext uri="{0D108BD9-81ED-4DB2-BD59-A6C34878D82A}">
                        <a16:rowId xmlns:a16="http://schemas.microsoft.com/office/drawing/2014/main" val="3017539120"/>
                      </a:ext>
                    </a:extLst>
                  </a:tr>
                  <a:tr h="370840">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6</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7</m:t>
                                    </m:r>
                                  </m:sup>
                                </m:sSup>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3</m:t>
                                    </m:r>
                                  </m:e>
                                  <m:sup>
                                    <m:r>
                                      <a:rPr lang="en-US" b="0" i="1" smtClean="0">
                                        <a:latin typeface="Cambria Math" panose="02040503050406030204" pitchFamily="18" charset="0"/>
                                      </a:rPr>
                                      <m:t>8</m:t>
                                    </m:r>
                                  </m:sup>
                                </m:sSup>
                              </m:oMath>
                            </m:oMathPara>
                          </a14:m>
                          <a:endParaRPr lang="en-US" dirty="0"/>
                        </a:p>
                      </a:txBody>
                      <a:tcPr/>
                    </a:tc>
                    <a:extLst>
                      <a:ext uri="{0D108BD9-81ED-4DB2-BD59-A6C34878D82A}">
                        <a16:rowId xmlns:a16="http://schemas.microsoft.com/office/drawing/2014/main" val="1125238753"/>
                      </a:ext>
                    </a:extLst>
                  </a:tr>
                </a:tbl>
              </a:graphicData>
            </a:graphic>
          </p:graphicFrame>
        </mc:Choice>
        <mc:Fallback xmlns="">
          <p:graphicFrame>
            <p:nvGraphicFramePr>
              <p:cNvPr id="9" name="Table 9">
                <a:extLst>
                  <a:ext uri="{FF2B5EF4-FFF2-40B4-BE49-F238E27FC236}">
                    <a16:creationId xmlns:a16="http://schemas.microsoft.com/office/drawing/2014/main" id="{D944F3DB-08A4-65FE-54E3-2B4C4E104823}"/>
                  </a:ext>
                </a:extLst>
              </p:cNvPr>
              <p:cNvGraphicFramePr>
                <a:graphicFrameLocks noGrp="1"/>
              </p:cNvGraphicFramePr>
              <p:nvPr>
                <p:extLst>
                  <p:ext uri="{D42A27DB-BD31-4B8C-83A1-F6EECF244321}">
                    <p14:modId xmlns:p14="http://schemas.microsoft.com/office/powerpoint/2010/main" val="2629259024"/>
                  </p:ext>
                </p:extLst>
              </p:nvPr>
            </p:nvGraphicFramePr>
            <p:xfrm>
              <a:off x="1414072" y="2331835"/>
              <a:ext cx="2400925" cy="1107440"/>
            </p:xfrm>
            <a:graphic>
              <a:graphicData uri="http://schemas.openxmlformats.org/drawingml/2006/table">
                <a:tbl>
                  <a:tblPr firstRow="1" bandRow="1">
                    <a:tableStyleId>{5940675A-B579-460E-94D1-54222C63F5DA}</a:tableStyleId>
                  </a:tblPr>
                  <a:tblGrid>
                    <a:gridCol w="799475">
                      <a:extLst>
                        <a:ext uri="{9D8B030D-6E8A-4147-A177-3AD203B41FA5}">
                          <a16:colId xmlns:a16="http://schemas.microsoft.com/office/drawing/2014/main" val="376760377"/>
                        </a:ext>
                      </a:extLst>
                    </a:gridCol>
                    <a:gridCol w="771994">
                      <a:extLst>
                        <a:ext uri="{9D8B030D-6E8A-4147-A177-3AD203B41FA5}">
                          <a16:colId xmlns:a16="http://schemas.microsoft.com/office/drawing/2014/main" val="4029193861"/>
                        </a:ext>
                      </a:extLst>
                    </a:gridCol>
                    <a:gridCol w="829456">
                      <a:extLst>
                        <a:ext uri="{9D8B030D-6E8A-4147-A177-3AD203B41FA5}">
                          <a16:colId xmlns:a16="http://schemas.microsoft.com/office/drawing/2014/main" val="2360424181"/>
                        </a:ext>
                      </a:extLst>
                    </a:gridCol>
                  </a:tblGrid>
                  <a:tr h="365760">
                    <a:tc>
                      <a:txBody>
                        <a:bodyPr/>
                        <a:lstStyle/>
                        <a:p>
                          <a:endParaRPr lang="en-US"/>
                        </a:p>
                      </a:txBody>
                      <a:tcPr>
                        <a:blipFill>
                          <a:blip r:embed="rId3"/>
                          <a:stretch>
                            <a:fillRect l="-758" t="-1667" r="-200758" b="-208333"/>
                          </a:stretch>
                        </a:blipFill>
                      </a:tcPr>
                    </a:tc>
                    <a:tc>
                      <a:txBody>
                        <a:bodyPr/>
                        <a:lstStyle/>
                        <a:p>
                          <a:endParaRPr lang="en-US"/>
                        </a:p>
                      </a:txBody>
                      <a:tcPr>
                        <a:blipFill>
                          <a:blip r:embed="rId3"/>
                          <a:stretch>
                            <a:fillRect l="-104724" t="-1667" r="-108661" b="-208333"/>
                          </a:stretch>
                        </a:blipFill>
                      </a:tcPr>
                    </a:tc>
                    <a:tc>
                      <a:txBody>
                        <a:bodyPr/>
                        <a:lstStyle/>
                        <a:p>
                          <a:endParaRPr lang="en-US"/>
                        </a:p>
                      </a:txBody>
                      <a:tcPr>
                        <a:blipFill>
                          <a:blip r:embed="rId3"/>
                          <a:stretch>
                            <a:fillRect l="-191176" t="-1667" r="-1471" b="-208333"/>
                          </a:stretch>
                        </a:blipFill>
                      </a:tcPr>
                    </a:tc>
                    <a:extLst>
                      <a:ext uri="{0D108BD9-81ED-4DB2-BD59-A6C34878D82A}">
                        <a16:rowId xmlns:a16="http://schemas.microsoft.com/office/drawing/2014/main" val="3317756662"/>
                      </a:ext>
                    </a:extLst>
                  </a:tr>
                  <a:tr h="370840">
                    <a:tc>
                      <a:txBody>
                        <a:bodyPr/>
                        <a:lstStyle/>
                        <a:p>
                          <a:endParaRPr lang="en-US"/>
                        </a:p>
                      </a:txBody>
                      <a:tcPr>
                        <a:blipFill>
                          <a:blip r:embed="rId3"/>
                          <a:stretch>
                            <a:fillRect l="-758" t="-98387" r="-200758" b="-101613"/>
                          </a:stretch>
                        </a:blipFill>
                      </a:tcPr>
                    </a:tc>
                    <a:tc>
                      <a:txBody>
                        <a:bodyPr/>
                        <a:lstStyle/>
                        <a:p>
                          <a:endParaRPr lang="en-US"/>
                        </a:p>
                      </a:txBody>
                      <a:tcPr>
                        <a:blipFill>
                          <a:blip r:embed="rId3"/>
                          <a:stretch>
                            <a:fillRect l="-104724" t="-98387" r="-108661" b="-101613"/>
                          </a:stretch>
                        </a:blipFill>
                      </a:tcPr>
                    </a:tc>
                    <a:tc>
                      <a:txBody>
                        <a:bodyPr/>
                        <a:lstStyle/>
                        <a:p>
                          <a:endParaRPr lang="en-US"/>
                        </a:p>
                      </a:txBody>
                      <a:tcPr>
                        <a:blipFill>
                          <a:blip r:embed="rId3"/>
                          <a:stretch>
                            <a:fillRect l="-191176" t="-98387" r="-1471" b="-101613"/>
                          </a:stretch>
                        </a:blipFill>
                      </a:tcPr>
                    </a:tc>
                    <a:extLst>
                      <a:ext uri="{0D108BD9-81ED-4DB2-BD59-A6C34878D82A}">
                        <a16:rowId xmlns:a16="http://schemas.microsoft.com/office/drawing/2014/main" val="3017539120"/>
                      </a:ext>
                    </a:extLst>
                  </a:tr>
                  <a:tr h="370840">
                    <a:tc>
                      <a:txBody>
                        <a:bodyPr/>
                        <a:lstStyle/>
                        <a:p>
                          <a:endParaRPr lang="en-US"/>
                        </a:p>
                      </a:txBody>
                      <a:tcPr>
                        <a:blipFill>
                          <a:blip r:embed="rId3"/>
                          <a:stretch>
                            <a:fillRect l="-758" t="-201639" r="-200758" b="-3279"/>
                          </a:stretch>
                        </a:blipFill>
                      </a:tcPr>
                    </a:tc>
                    <a:tc>
                      <a:txBody>
                        <a:bodyPr/>
                        <a:lstStyle/>
                        <a:p>
                          <a:endParaRPr lang="en-US"/>
                        </a:p>
                      </a:txBody>
                      <a:tcPr>
                        <a:blipFill>
                          <a:blip r:embed="rId3"/>
                          <a:stretch>
                            <a:fillRect l="-104724" t="-201639" r="-108661" b="-3279"/>
                          </a:stretch>
                        </a:blipFill>
                      </a:tcPr>
                    </a:tc>
                    <a:tc>
                      <a:txBody>
                        <a:bodyPr/>
                        <a:lstStyle/>
                        <a:p>
                          <a:endParaRPr lang="en-US"/>
                        </a:p>
                      </a:txBody>
                      <a:tcPr>
                        <a:blipFill>
                          <a:blip r:embed="rId3"/>
                          <a:stretch>
                            <a:fillRect l="-191176" t="-201639" r="-1471" b="-3279"/>
                          </a:stretch>
                        </a:blipFill>
                      </a:tcPr>
                    </a:tc>
                    <a:extLst>
                      <a:ext uri="{0D108BD9-81ED-4DB2-BD59-A6C34878D82A}">
                        <a16:rowId xmlns:a16="http://schemas.microsoft.com/office/drawing/2014/main" val="1125238753"/>
                      </a:ext>
                    </a:extLst>
                  </a:tr>
                </a:tbl>
              </a:graphicData>
            </a:graphic>
          </p:graphicFrame>
        </mc:Fallback>
      </mc:AlternateContent>
      <p:sp>
        <p:nvSpPr>
          <p:cNvPr id="10" name="TextBox 9">
            <a:extLst>
              <a:ext uri="{FF2B5EF4-FFF2-40B4-BE49-F238E27FC236}">
                <a16:creationId xmlns:a16="http://schemas.microsoft.com/office/drawing/2014/main" id="{4F30D2C6-8B0A-1D74-495E-22986D3EE281}"/>
              </a:ext>
            </a:extLst>
          </p:cNvPr>
          <p:cNvSpPr txBox="1"/>
          <p:nvPr/>
        </p:nvSpPr>
        <p:spPr>
          <a:xfrm>
            <a:off x="3327816" y="1596452"/>
            <a:ext cx="2061148" cy="400110"/>
          </a:xfrm>
          <a:prstGeom prst="rect">
            <a:avLst/>
          </a:prstGeom>
          <a:noFill/>
        </p:spPr>
        <p:txBody>
          <a:bodyPr wrap="square" rtlCol="0">
            <a:spAutoFit/>
          </a:bodyPr>
          <a:lstStyle/>
          <a:p>
            <a:pPr algn="ctr"/>
            <a:r>
              <a:rPr lang="en-US" sz="2000" dirty="0">
                <a:solidFill>
                  <a:srgbClr val="7030A0"/>
                </a:solidFill>
              </a:rPr>
              <a:t>Hints</a:t>
            </a:r>
          </a:p>
        </p:txBody>
      </p:sp>
    </p:spTree>
    <p:extLst>
      <p:ext uri="{BB962C8B-B14F-4D97-AF65-F5344CB8AC3E}">
        <p14:creationId xmlns:p14="http://schemas.microsoft.com/office/powerpoint/2010/main" val="89599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reverse_string.py</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5" name="Picture 4">
            <a:extLst>
              <a:ext uri="{FF2B5EF4-FFF2-40B4-BE49-F238E27FC236}">
                <a16:creationId xmlns:a16="http://schemas.microsoft.com/office/drawing/2014/main" id="{78814C6E-A062-7275-3EC0-2727999E2DD5}"/>
              </a:ext>
            </a:extLst>
          </p:cNvPr>
          <p:cNvPicPr>
            <a:picLocks noChangeAspect="1"/>
          </p:cNvPicPr>
          <p:nvPr/>
        </p:nvPicPr>
        <p:blipFill>
          <a:blip r:embed="rId2"/>
          <a:stretch>
            <a:fillRect/>
          </a:stretch>
        </p:blipFill>
        <p:spPr>
          <a:xfrm>
            <a:off x="407554" y="2186267"/>
            <a:ext cx="3123118" cy="1943523"/>
          </a:xfrm>
          <a:prstGeom prst="rect">
            <a:avLst/>
          </a:prstGeom>
        </p:spPr>
      </p:pic>
      <p:pic>
        <p:nvPicPr>
          <p:cNvPr id="48" name="Picture 47">
            <a:extLst>
              <a:ext uri="{FF2B5EF4-FFF2-40B4-BE49-F238E27FC236}">
                <a16:creationId xmlns:a16="http://schemas.microsoft.com/office/drawing/2014/main" id="{B232A81D-4D77-8003-E2D5-6C6C3F31398C}"/>
              </a:ext>
            </a:extLst>
          </p:cNvPr>
          <p:cNvPicPr>
            <a:picLocks noChangeAspect="1"/>
          </p:cNvPicPr>
          <p:nvPr/>
        </p:nvPicPr>
        <p:blipFill>
          <a:blip r:embed="rId3"/>
          <a:stretch>
            <a:fillRect/>
          </a:stretch>
        </p:blipFill>
        <p:spPr>
          <a:xfrm>
            <a:off x="3831684" y="2186267"/>
            <a:ext cx="4904762" cy="3019048"/>
          </a:xfrm>
          <a:prstGeom prst="rect">
            <a:avLst/>
          </a:prstGeom>
        </p:spPr>
      </p:pic>
      <p:grpSp>
        <p:nvGrpSpPr>
          <p:cNvPr id="49" name="Group 48">
            <a:extLst>
              <a:ext uri="{FF2B5EF4-FFF2-40B4-BE49-F238E27FC236}">
                <a16:creationId xmlns:a16="http://schemas.microsoft.com/office/drawing/2014/main" id="{241075C7-B235-9696-2BFB-5706306A2B8C}"/>
              </a:ext>
            </a:extLst>
          </p:cNvPr>
          <p:cNvGrpSpPr/>
          <p:nvPr/>
        </p:nvGrpSpPr>
        <p:grpSpPr>
          <a:xfrm>
            <a:off x="7219482" y="4587892"/>
            <a:ext cx="1076632" cy="369332"/>
            <a:chOff x="4968362" y="2079211"/>
            <a:chExt cx="1076632" cy="369332"/>
          </a:xfrm>
        </p:grpSpPr>
        <p:cxnSp>
          <p:nvCxnSpPr>
            <p:cNvPr id="50" name="Straight Arrow Connector 49">
              <a:extLst>
                <a:ext uri="{FF2B5EF4-FFF2-40B4-BE49-F238E27FC236}">
                  <a16:creationId xmlns:a16="http://schemas.microsoft.com/office/drawing/2014/main" id="{C2B50B4F-C538-308E-30C8-653ED72264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E8A3A4-2D3A-ACB2-7061-2149D3DA140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2" name="Group 51">
            <a:extLst>
              <a:ext uri="{FF2B5EF4-FFF2-40B4-BE49-F238E27FC236}">
                <a16:creationId xmlns:a16="http://schemas.microsoft.com/office/drawing/2014/main" id="{2E9A05C5-7969-521B-0B73-845DA47C2412}"/>
              </a:ext>
            </a:extLst>
          </p:cNvPr>
          <p:cNvGrpSpPr/>
          <p:nvPr/>
        </p:nvGrpSpPr>
        <p:grpSpPr>
          <a:xfrm>
            <a:off x="2081673" y="3805468"/>
            <a:ext cx="1076632" cy="369332"/>
            <a:chOff x="4704120" y="2356972"/>
            <a:chExt cx="1076632" cy="369332"/>
          </a:xfrm>
        </p:grpSpPr>
        <p:cxnSp>
          <p:nvCxnSpPr>
            <p:cNvPr id="53" name="Straight Arrow Connector 52">
              <a:extLst>
                <a:ext uri="{FF2B5EF4-FFF2-40B4-BE49-F238E27FC236}">
                  <a16:creationId xmlns:a16="http://schemas.microsoft.com/office/drawing/2014/main" id="{420C8FB1-8439-5397-978D-FE7424D1AD7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1B59BE4-2997-23F2-F7BA-D8D155CB21D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B857C5A1-0372-97AD-D731-9285925989D8}"/>
              </a:ext>
            </a:extLst>
          </p:cNvPr>
          <p:cNvGrpSpPr/>
          <p:nvPr/>
        </p:nvGrpSpPr>
        <p:grpSpPr>
          <a:xfrm>
            <a:off x="2081673" y="3511125"/>
            <a:ext cx="1076632" cy="369332"/>
            <a:chOff x="4968362" y="2079211"/>
            <a:chExt cx="1076632" cy="369332"/>
          </a:xfrm>
        </p:grpSpPr>
        <p:cxnSp>
          <p:nvCxnSpPr>
            <p:cNvPr id="57" name="Straight Arrow Connector 56">
              <a:extLst>
                <a:ext uri="{FF2B5EF4-FFF2-40B4-BE49-F238E27FC236}">
                  <a16:creationId xmlns:a16="http://schemas.microsoft.com/office/drawing/2014/main" id="{2EF48413-3266-22D8-CBBE-B0659C8C98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227434D-BB32-2F57-75BB-DF0E773BFF3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59" name="Rectangle 58">
            <a:extLst>
              <a:ext uri="{FF2B5EF4-FFF2-40B4-BE49-F238E27FC236}">
                <a16:creationId xmlns:a16="http://schemas.microsoft.com/office/drawing/2014/main" id="{657D2F17-E117-3D13-6F0E-7EB51DB75E1C}"/>
              </a:ext>
            </a:extLst>
          </p:cNvPr>
          <p:cNvSpPr/>
          <p:nvPr/>
        </p:nvSpPr>
        <p:spPr>
          <a:xfrm>
            <a:off x="4946919" y="4653874"/>
            <a:ext cx="2156350"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6D54E643-80B8-64D5-BC13-11A0106E99A8}"/>
              </a:ext>
            </a:extLst>
          </p:cNvPr>
          <p:cNvGrpSpPr/>
          <p:nvPr/>
        </p:nvGrpSpPr>
        <p:grpSpPr>
          <a:xfrm>
            <a:off x="5978428" y="4861261"/>
            <a:ext cx="1076632" cy="369332"/>
            <a:chOff x="4704120" y="2356972"/>
            <a:chExt cx="1076632" cy="369332"/>
          </a:xfrm>
        </p:grpSpPr>
        <p:cxnSp>
          <p:nvCxnSpPr>
            <p:cNvPr id="61" name="Straight Arrow Connector 60">
              <a:extLst>
                <a:ext uri="{FF2B5EF4-FFF2-40B4-BE49-F238E27FC236}">
                  <a16:creationId xmlns:a16="http://schemas.microsoft.com/office/drawing/2014/main" id="{05B67E5D-6F61-46DB-D5A9-045030C71D8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FE1D56D-BC3F-E1DB-F4A7-5105C8C0973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3" name="Rectangle 62">
            <a:extLst>
              <a:ext uri="{FF2B5EF4-FFF2-40B4-BE49-F238E27FC236}">
                <a16:creationId xmlns:a16="http://schemas.microsoft.com/office/drawing/2014/main" id="{EF2FF034-7E65-D98C-A5E9-3934B01530AC}"/>
              </a:ext>
            </a:extLst>
          </p:cNvPr>
          <p:cNvSpPr/>
          <p:nvPr/>
        </p:nvSpPr>
        <p:spPr>
          <a:xfrm>
            <a:off x="4946919" y="4931331"/>
            <a:ext cx="779324" cy="237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5A4E50B-8654-5820-73DD-8CA6398CDB5B}"/>
              </a:ext>
            </a:extLst>
          </p:cNvPr>
          <p:cNvSpPr txBox="1"/>
          <p:nvPr/>
        </p:nvSpPr>
        <p:spPr>
          <a:xfrm>
            <a:off x="423473" y="5550633"/>
            <a:ext cx="8297055" cy="646331"/>
          </a:xfrm>
          <a:prstGeom prst="rect">
            <a:avLst/>
          </a:prstGeom>
          <a:noFill/>
        </p:spPr>
        <p:txBody>
          <a:bodyPr wrap="square">
            <a:spAutoFit/>
          </a:bodyPr>
          <a:lstStyle/>
          <a:p>
            <a:pPr algn="ctr"/>
            <a:r>
              <a:rPr lang="en-US" dirty="0">
                <a:hlinkClick r:id="rId4"/>
              </a:rPr>
              <a:t>https://problemsolvingwithpython.com/05-NumPy-and-Arrays/05.06-Array-Slicing</a:t>
            </a:r>
            <a:endParaRPr lang="en-US" dirty="0"/>
          </a:p>
          <a:p>
            <a:pPr algn="ctr"/>
            <a:r>
              <a:rPr lang="en-US" dirty="0">
                <a:hlinkClick r:id="rId5"/>
              </a:rPr>
              <a:t>https://www.w3schools.com/python/numpy/numpy_array_slicing.asp</a:t>
            </a:r>
            <a:endParaRPr lang="en-US" dirty="0"/>
          </a:p>
        </p:txBody>
      </p:sp>
      <p:sp>
        <p:nvSpPr>
          <p:cNvPr id="8" name="Speech Bubble: Rectangle with Corners Rounded 7">
            <a:extLst>
              <a:ext uri="{FF2B5EF4-FFF2-40B4-BE49-F238E27FC236}">
                <a16:creationId xmlns:a16="http://schemas.microsoft.com/office/drawing/2014/main" id="{9D52EB41-F446-C809-3C07-7850C7DE8F6C}"/>
              </a:ext>
            </a:extLst>
          </p:cNvPr>
          <p:cNvSpPr/>
          <p:nvPr/>
        </p:nvSpPr>
        <p:spPr>
          <a:xfrm>
            <a:off x="748989" y="4424132"/>
            <a:ext cx="2440247" cy="646331"/>
          </a:xfrm>
          <a:prstGeom prst="wedgeRoundRectCallout">
            <a:avLst>
              <a:gd name="adj1" fmla="val 95575"/>
              <a:gd name="adj2" fmla="val 439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Adopt a </a:t>
            </a:r>
            <a:r>
              <a:rPr lang="en-US" dirty="0">
                <a:ln>
                  <a:solidFill>
                    <a:srgbClr val="FFFF00"/>
                  </a:solidFill>
                </a:ln>
                <a:solidFill>
                  <a:srgbClr val="FFFF00"/>
                </a:solidFill>
              </a:rPr>
              <a:t>functional</a:t>
            </a:r>
            <a:r>
              <a:rPr lang="en-US" dirty="0"/>
              <a:t> programming mindset</a:t>
            </a:r>
          </a:p>
        </p:txBody>
      </p:sp>
    </p:spTree>
    <p:extLst>
      <p:ext uri="{BB962C8B-B14F-4D97-AF65-F5344CB8AC3E}">
        <p14:creationId xmlns:p14="http://schemas.microsoft.com/office/powerpoint/2010/main" val="144508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par>
                          <p:cTn id="12" fill="hold">
                            <p:stCondLst>
                              <p:cond delay="0"/>
                            </p:stCondLst>
                            <p:childTnLst>
                              <p:par>
                                <p:cTn id="13" presetID="22" presetClass="entr" presetSubtype="2"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right)">
                                      <p:cBhvr>
                                        <p:cTn id="15" dur="500"/>
                                        <p:tgtEl>
                                          <p:spTgt spid="56"/>
                                        </p:tgtEl>
                                      </p:cBhvr>
                                    </p:animEffec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wipe(right)">
                                      <p:cBhvr>
                                        <p:cTn id="19" dur="500"/>
                                        <p:tgtEl>
                                          <p:spTgt spid="49"/>
                                        </p:tgtEl>
                                      </p:cBhvr>
                                    </p:animEffect>
                                  </p:childTnLst>
                                </p:cTn>
                              </p:par>
                            </p:childTnLst>
                          </p:cTn>
                        </p:par>
                        <p:par>
                          <p:cTn id="20" fill="hold">
                            <p:stCondLst>
                              <p:cond delay="1000"/>
                            </p:stCondLst>
                            <p:childTnLst>
                              <p:par>
                                <p:cTn id="21" presetID="16" presetClass="entr" presetSubtype="21" fill="hold" grpId="0"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barn(inVertical)">
                                      <p:cBhvr>
                                        <p:cTn id="23" dur="500"/>
                                        <p:tgtEl>
                                          <p:spTgt spid="5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9"/>
                                        </p:tgtEl>
                                        <p:attrNameLst>
                                          <p:attrName>style.visibility</p:attrName>
                                        </p:attrNameLst>
                                      </p:cBhvr>
                                      <p:to>
                                        <p:strVal val="hidden"/>
                                      </p:to>
                                    </p:set>
                                  </p:childTnLst>
                                </p:cTn>
                              </p:par>
                            </p:childTnLst>
                          </p:cTn>
                        </p:par>
                        <p:par>
                          <p:cTn id="28" fill="hold">
                            <p:stCondLst>
                              <p:cond delay="0"/>
                            </p:stCondLst>
                            <p:childTnLst>
                              <p:par>
                                <p:cTn id="29" presetID="22" presetClass="entr" presetSubtype="2" fill="hold" nodeType="after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right)">
                                      <p:cBhvr>
                                        <p:cTn id="31" dur="500"/>
                                        <p:tgtEl>
                                          <p:spTgt spid="52"/>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wipe(right)">
                                      <p:cBhvr>
                                        <p:cTn id="35" dur="500"/>
                                        <p:tgtEl>
                                          <p:spTgt spid="60"/>
                                        </p:tgtEl>
                                      </p:cBhvr>
                                    </p:animEffect>
                                  </p:childTnLst>
                                </p:cTn>
                              </p:par>
                            </p:childTnLst>
                          </p:cTn>
                        </p:par>
                        <p:par>
                          <p:cTn id="36" fill="hold">
                            <p:stCondLst>
                              <p:cond delay="1000"/>
                            </p:stCondLst>
                            <p:childTnLst>
                              <p:par>
                                <p:cTn id="37" presetID="16" presetClass="entr" presetSubtype="21"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barn(inVertical)">
                                      <p:cBhvr>
                                        <p:cTn id="39" dur="500"/>
                                        <p:tgtEl>
                                          <p:spTgt spid="63"/>
                                        </p:tgtEl>
                                      </p:cBhvr>
                                    </p:animEffect>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ppt_x"/>
                                          </p:val>
                                        </p:tav>
                                        <p:tav tm="100000">
                                          <p:val>
                                            <p:strVal val="#ppt_x"/>
                                          </p:val>
                                        </p:tav>
                                      </p:tavLst>
                                    </p:anim>
                                    <p:anim calcmode="lin" valueType="num">
                                      <p:cBhvr additive="base">
                                        <p:cTn id="44" dur="500" fill="hold"/>
                                        <p:tgtEl>
                                          <p:spTgt spid="64"/>
                                        </p:tgtEl>
                                        <p:attrNameLst>
                                          <p:attrName>ppt_y</p:attrName>
                                        </p:attrNameLst>
                                      </p:cBhvr>
                                      <p:tavLst>
                                        <p:tav tm="0">
                                          <p:val>
                                            <p:strVal val="1+#ppt_h/2"/>
                                          </p:val>
                                        </p:tav>
                                        <p:tav tm="100000">
                                          <p:val>
                                            <p:strVal val="#ppt_y"/>
                                          </p:val>
                                        </p:tav>
                                      </p:tavLst>
                                    </p:anim>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64"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ASCII (“as-key”)</a:t>
            </a:r>
          </a:p>
        </p:txBody>
      </p:sp>
      <p:sp>
        <p:nvSpPr>
          <p:cNvPr id="3" name="Content Placeholder 2"/>
          <p:cNvSpPr>
            <a:spLocks noGrp="1"/>
          </p:cNvSpPr>
          <p:nvPr>
            <p:ph idx="1"/>
          </p:nvPr>
        </p:nvSpPr>
        <p:spPr>
          <a:xfrm>
            <a:off x="613019" y="1825625"/>
            <a:ext cx="8007349" cy="4351338"/>
          </a:xfrm>
        </p:spPr>
        <p:txBody>
          <a:bodyPr>
            <a:noAutofit/>
          </a:bodyPr>
          <a:lstStyle/>
          <a:p>
            <a:pPr>
              <a:spcBef>
                <a:spcPts val="0"/>
              </a:spcBef>
              <a:spcAft>
                <a:spcPts val="1200"/>
              </a:spcAft>
            </a:pPr>
            <a:r>
              <a:rPr lang="en-US" sz="2400" b="1" dirty="0"/>
              <a:t> </a:t>
            </a:r>
            <a:r>
              <a:rPr lang="en-US" sz="2400" b="1" dirty="0">
                <a:solidFill>
                  <a:srgbClr val="FF0000"/>
                </a:solidFill>
              </a:rPr>
              <a:t>A</a:t>
            </a:r>
            <a:r>
              <a:rPr lang="en-US" sz="2400" dirty="0"/>
              <a:t>merican </a:t>
            </a:r>
            <a:r>
              <a:rPr lang="en-US" sz="2400" b="1" dirty="0">
                <a:solidFill>
                  <a:srgbClr val="FF0000"/>
                </a:solidFill>
              </a:rPr>
              <a:t>S</a:t>
            </a:r>
            <a:r>
              <a:rPr lang="en-US" sz="2400" dirty="0"/>
              <a:t>tandard </a:t>
            </a:r>
            <a:r>
              <a:rPr lang="en-US" sz="2400" b="1" dirty="0">
                <a:solidFill>
                  <a:srgbClr val="FF0000"/>
                </a:solidFill>
              </a:rPr>
              <a:t>C</a:t>
            </a:r>
            <a:r>
              <a:rPr lang="en-US" sz="2400" dirty="0"/>
              <a:t>ode for </a:t>
            </a:r>
            <a:r>
              <a:rPr lang="en-US" sz="2400" b="1" dirty="0">
                <a:solidFill>
                  <a:srgbClr val="FF0000"/>
                </a:solidFill>
              </a:rPr>
              <a:t>I</a:t>
            </a:r>
            <a:r>
              <a:rPr lang="en-US" sz="2400" dirty="0"/>
              <a:t>nformation </a:t>
            </a:r>
            <a:r>
              <a:rPr lang="en-US" sz="2400" b="1" dirty="0">
                <a:solidFill>
                  <a:srgbClr val="FF0000"/>
                </a:solidFill>
              </a:rPr>
              <a:t>I</a:t>
            </a:r>
            <a:r>
              <a:rPr lang="en-US" sz="2400" dirty="0"/>
              <a:t>nterchange</a:t>
            </a:r>
          </a:p>
          <a:p>
            <a:pPr lvl="1">
              <a:spcBef>
                <a:spcPts val="0"/>
              </a:spcBef>
              <a:spcAft>
                <a:spcPts val="1200"/>
              </a:spcAft>
            </a:pPr>
            <a:r>
              <a:rPr lang="en-US" sz="2000" dirty="0"/>
              <a:t>ASCII was the most common legacy International standard used across the Internet until 2007</a:t>
            </a:r>
          </a:p>
          <a:p>
            <a:pPr lvl="1">
              <a:spcBef>
                <a:spcPts val="0"/>
              </a:spcBef>
              <a:spcAft>
                <a:spcPts val="1200"/>
              </a:spcAft>
            </a:pPr>
            <a:r>
              <a:rPr lang="en-US" sz="2000" dirty="0"/>
              <a:t>Since 2008 ASCII has been surpassed by </a:t>
            </a:r>
            <a:r>
              <a:rPr lang="en-US" sz="2000" b="1" dirty="0">
                <a:solidFill>
                  <a:srgbClr val="0070C0"/>
                </a:solidFill>
              </a:rPr>
              <a:t>UTF-8</a:t>
            </a:r>
            <a:r>
              <a:rPr lang="en-US" sz="2000" dirty="0"/>
              <a:t> (Universal Transformation Format), which includes ASCII as a subset</a:t>
            </a:r>
          </a:p>
          <a:p>
            <a:pPr>
              <a:spcBef>
                <a:spcPts val="0"/>
              </a:spcBef>
              <a:spcAft>
                <a:spcPts val="1200"/>
              </a:spcAft>
            </a:pPr>
            <a:r>
              <a:rPr lang="en-US" sz="2400" dirty="0"/>
              <a:t>ASCII is an 8-bit (</a:t>
            </a:r>
            <a:r>
              <a:rPr lang="en-US" sz="2400" b="1" dirty="0">
                <a:solidFill>
                  <a:srgbClr val="FF0000"/>
                </a:solidFill>
              </a:rPr>
              <a:t>one byte</a:t>
            </a:r>
            <a:r>
              <a:rPr lang="en-US" sz="2400" dirty="0"/>
              <a:t>) character encoding scheme</a:t>
            </a:r>
          </a:p>
          <a:p>
            <a:pPr lvl="1">
              <a:spcBef>
                <a:spcPts val="0"/>
              </a:spcBef>
              <a:spcAft>
                <a:spcPts val="1200"/>
              </a:spcAft>
            </a:pPr>
            <a:r>
              <a:rPr lang="en-US" sz="2000" dirty="0"/>
              <a:t>ASCII maps most of the characters in the (Western) languages descending from Latin to a specific integer value</a:t>
            </a:r>
          </a:p>
          <a:p>
            <a:pPr lvl="1">
              <a:spcBef>
                <a:spcPts val="0"/>
              </a:spcBef>
              <a:spcAft>
                <a:spcPts val="1200"/>
              </a:spcAft>
            </a:pPr>
            <a:r>
              <a:rPr lang="en-US" sz="2000" dirty="0"/>
              <a:t>In ASCII there is a </a:t>
            </a:r>
            <a:r>
              <a:rPr lang="en-US" sz="2000" u="sng" dirty="0"/>
              <a:t>1:1 correspondence</a:t>
            </a:r>
            <a:r>
              <a:rPr lang="en-US" sz="2000" dirty="0"/>
              <a:t> between a letter and a number and every character is </a:t>
            </a:r>
            <a:r>
              <a:rPr lang="en-US" sz="2000" b="1" dirty="0">
                <a:solidFill>
                  <a:srgbClr val="FF0000"/>
                </a:solidFill>
              </a:rPr>
              <a:t>always </a:t>
            </a:r>
            <a:r>
              <a:rPr lang="en-US" sz="2000" dirty="0"/>
              <a:t>one byte long</a:t>
            </a:r>
          </a:p>
          <a:p>
            <a:pPr lvl="1">
              <a:spcBef>
                <a:spcPts val="0"/>
              </a:spcBef>
              <a:spcAft>
                <a:spcPts val="1200"/>
              </a:spcAft>
            </a:pPr>
            <a:r>
              <a:rPr lang="en-US" sz="2000" dirty="0"/>
              <a:t>Inside a computer, </a:t>
            </a:r>
            <a:r>
              <a:rPr lang="en-US" sz="2000" b="1" dirty="0"/>
              <a:t>all</a:t>
            </a:r>
            <a:r>
              <a:rPr lang="en-US" sz="2000" dirty="0"/>
              <a:t> letters, punctuation marks, even numbers (when treated as strings) are encoded as either ASCII or UTF</a:t>
            </a:r>
          </a:p>
          <a:p>
            <a:pPr lvl="1">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203191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Unicode</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10" name="Picture 9">
            <a:extLst>
              <a:ext uri="{FF2B5EF4-FFF2-40B4-BE49-F238E27FC236}">
                <a16:creationId xmlns:a16="http://schemas.microsoft.com/office/drawing/2014/main" id="{108ED916-564C-E69F-D981-21218210D081}"/>
              </a:ext>
            </a:extLst>
          </p:cNvPr>
          <p:cNvPicPr>
            <a:picLocks noChangeAspect="1"/>
          </p:cNvPicPr>
          <p:nvPr/>
        </p:nvPicPr>
        <p:blipFill>
          <a:blip r:embed="rId2"/>
          <a:stretch>
            <a:fillRect/>
          </a:stretch>
        </p:blipFill>
        <p:spPr>
          <a:xfrm>
            <a:off x="893956" y="1807930"/>
            <a:ext cx="7356088" cy="4548421"/>
          </a:xfrm>
          <a:prstGeom prst="rect">
            <a:avLst/>
          </a:prstGeom>
        </p:spPr>
      </p:pic>
      <p:sp>
        <p:nvSpPr>
          <p:cNvPr id="12" name="TextBox 11">
            <a:extLst>
              <a:ext uri="{FF2B5EF4-FFF2-40B4-BE49-F238E27FC236}">
                <a16:creationId xmlns:a16="http://schemas.microsoft.com/office/drawing/2014/main" id="{8BE4ACBD-D916-008A-2507-D68BE1EB142D}"/>
              </a:ext>
            </a:extLst>
          </p:cNvPr>
          <p:cNvSpPr txBox="1"/>
          <p:nvPr/>
        </p:nvSpPr>
        <p:spPr>
          <a:xfrm>
            <a:off x="3177915" y="1258139"/>
            <a:ext cx="2788170" cy="369332"/>
          </a:xfrm>
          <a:prstGeom prst="rect">
            <a:avLst/>
          </a:prstGeom>
          <a:noFill/>
        </p:spPr>
        <p:txBody>
          <a:bodyPr wrap="square">
            <a:spAutoFit/>
          </a:bodyPr>
          <a:lstStyle/>
          <a:p>
            <a:pPr algn="ctr"/>
            <a:r>
              <a:rPr lang="en-US" dirty="0">
                <a:hlinkClick r:id="rId3"/>
              </a:rPr>
              <a:t>https://home.unicode.org</a:t>
            </a:r>
            <a:endParaRPr lang="en-US" dirty="0"/>
          </a:p>
        </p:txBody>
      </p:sp>
    </p:spTree>
    <p:extLst>
      <p:ext uri="{BB962C8B-B14F-4D97-AF65-F5344CB8AC3E}">
        <p14:creationId xmlns:p14="http://schemas.microsoft.com/office/powerpoint/2010/main" val="24507171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5602</TotalTime>
  <Words>2834</Words>
  <Application>Microsoft Office PowerPoint</Application>
  <PresentationFormat>On-screen Show (4:3)</PresentationFormat>
  <Paragraphs>416</Paragraphs>
  <Slides>69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Calibri Light</vt:lpstr>
      <vt:lpstr>Cambria Math</vt:lpstr>
      <vt:lpstr>Consolas</vt:lpstr>
      <vt:lpstr>Office Theme</vt:lpstr>
      <vt:lpstr>PowerPoint Presentation</vt:lpstr>
      <vt:lpstr>Session 07 – Goals</vt:lpstr>
      <vt:lpstr>Python Strings</vt:lpstr>
      <vt:lpstr>Python Built-In Data Types</vt:lpstr>
      <vt:lpstr>Open reverse_string.py</vt:lpstr>
      <vt:lpstr>Open reverse_string.py</vt:lpstr>
      <vt:lpstr>Run reverse_string.py</vt:lpstr>
      <vt:lpstr>ASCII (“as-key”)</vt:lpstr>
      <vt:lpstr>Unicode</vt:lpstr>
      <vt:lpstr>Learn about UTF-8</vt:lpstr>
      <vt:lpstr>ASCII range for common English characters</vt:lpstr>
      <vt:lpstr>Creating a Frequency Histogram</vt:lpstr>
      <vt:lpstr>Letter Frequencies in the English Language</vt:lpstr>
      <vt:lpstr>ASCII Text Files – A “stream”</vt:lpstr>
      <vt:lpstr>Open freq_histogram.py</vt:lpstr>
      <vt:lpstr>View freq_histogram.py</vt:lpstr>
      <vt:lpstr>View freq_histogram.py</vt:lpstr>
      <vt:lpstr>Run freq_histogram.py</vt:lpstr>
      <vt:lpstr>Run freq_histogram.py</vt:lpstr>
      <vt:lpstr>The Caesar Shift Cipher</vt:lpstr>
      <vt:lpstr>The Caesar Shift Cipher</vt:lpstr>
      <vt:lpstr>The Caesar Shift Cipher</vt:lpstr>
      <vt:lpstr>The Caesar Shift Cipher</vt:lpstr>
      <vt:lpstr>ciphertext1.txt</vt:lpstr>
      <vt:lpstr>Run freq_histogram.py</vt:lpstr>
      <vt:lpstr>Run freq_histogram.py</vt:lpstr>
      <vt:lpstr>Caesar Decrypt</vt:lpstr>
      <vt:lpstr>Open caesar_decrypt.py</vt:lpstr>
      <vt:lpstr>PowerPoint Presentation</vt:lpstr>
      <vt:lpstr>Run caesar_decrypt.py</vt:lpstr>
      <vt:lpstr>PowerPoint Presentation</vt:lpstr>
      <vt:lpstr>The Caesar Shift Cipher</vt:lpstr>
      <vt:lpstr>Bigram Analysis</vt:lpstr>
      <vt:lpstr>Kennedy’s Moon Speech in 1962</vt:lpstr>
      <vt:lpstr>Bigram Analysis of Kennedy’s Moon Speech in 1962</vt:lpstr>
      <vt:lpstr>Kennedy’s Moon Speech Translated</vt:lpstr>
      <vt:lpstr>Bigram Statistics by Language</vt:lpstr>
      <vt:lpstr>Frequency of Bigrams</vt:lpstr>
      <vt:lpstr>bigram_ciphertext.txt</vt:lpstr>
      <vt:lpstr>Open bigram_frequency.py</vt:lpstr>
      <vt:lpstr>Run bigram_frequency.py</vt:lpstr>
      <vt:lpstr>The Original Plaintext</vt:lpstr>
      <vt:lpstr>The Fallacy of the Smarter Criminal</vt:lpstr>
      <vt:lpstr>Modern Encryption</vt:lpstr>
      <vt:lpstr>The Advanced Encryption Standard</vt:lpstr>
      <vt:lpstr>Open aes_demo.py</vt:lpstr>
      <vt:lpstr>Run aes_demo.py</vt:lpstr>
      <vt:lpstr>The Advanced Encryption Standard</vt:lpstr>
      <vt:lpstr>The Key Distribution Problem</vt:lpstr>
      <vt:lpstr>A Physical Solution</vt:lpstr>
      <vt:lpstr>Asymmetric Encryption (Public Key)</vt:lpstr>
      <vt:lpstr>Asymmetric Encryption (Public Key)</vt:lpstr>
      <vt:lpstr>RSA Algorithm (Worked Example)</vt:lpstr>
      <vt:lpstr>Extended Euclidean Algorithm (GCD)</vt:lpstr>
      <vt:lpstr>Open rsa_demo.py</vt:lpstr>
      <vt:lpstr>View rsa_demo.py</vt:lpstr>
      <vt:lpstr>View rsa_demo.py</vt:lpstr>
      <vt:lpstr>Run rsa_demo.py</vt:lpstr>
      <vt:lpstr>Assessing Public Key Systems</vt:lpstr>
      <vt:lpstr>Modern Internet Encryption</vt:lpstr>
      <vt:lpstr>https://www.amazon.com </vt:lpstr>
      <vt:lpstr>https://www.bnl.gov </vt:lpstr>
      <vt:lpstr>https://www.nsa.gov</vt:lpstr>
      <vt:lpstr>Breaking RSA</vt:lpstr>
      <vt:lpstr>Session 07 – Now You Know…</vt:lpstr>
      <vt:lpstr>Session 07 – Now You Know…</vt:lpstr>
      <vt:lpstr>Task 07-01</vt:lpstr>
      <vt:lpstr>Task 07-02</vt:lpstr>
      <vt:lpstr>Task 07-02</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868</cp:revision>
  <cp:lastPrinted>2015-06-01T00:45:11Z</cp:lastPrinted>
  <dcterms:created xsi:type="dcterms:W3CDTF">2014-09-21T17:58:26Z</dcterms:created>
  <dcterms:modified xsi:type="dcterms:W3CDTF">2023-05-24T03:37:13Z</dcterms:modified>
</cp:coreProperties>
</file>